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84" r:id="rId3"/>
    <p:sldId id="286" r:id="rId4"/>
    <p:sldId id="287" r:id="rId5"/>
    <p:sldId id="288" r:id="rId6"/>
    <p:sldId id="289" r:id="rId7"/>
    <p:sldId id="290" r:id="rId8"/>
  </p:sldIdLst>
  <p:sldSz cx="9144000" cy="5143500" type="screen16x9"/>
  <p:notesSz cx="6858000" cy="9144000"/>
  <p:embeddedFontLst>
    <p:embeddedFont>
      <p:font typeface="Playfair Display" charset="-18"/>
      <p:regular r:id="rId10"/>
      <p:bold r:id="rId11"/>
      <p:italic r:id="rId12"/>
      <p:boldItalic r:id="rId13"/>
    </p:embeddedFont>
    <p:embeddedFont>
      <p:font typeface="Playfair Display SC" charset="-18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CED60F5-0B5C-4001-A9A0-832192706868}">
  <a:tblStyle styleId="{FCED60F5-0B5C-4001-A9A0-8321927068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63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3710145" y="3363256"/>
            <a:ext cx="1723710" cy="123996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1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★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04" name="Google Shape;104;p5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5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06" name="Google Shape;106;p5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  <p:sp>
        <p:nvSpPr>
          <p:cNvPr id="108" name="Google Shape;10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5312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★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★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14" name="Google Shape;114;p6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6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16" name="Google Shape;116;p6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117" name="Google Shape;117;p6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  <p:sp>
        <p:nvSpPr>
          <p:cNvPr id="118" name="Google Shape;118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77629" y="2768452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87250" y="197587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81200" y="-340750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52300" y="331385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866900" y="4310113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6018225" y="4129775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320150" y="2430400"/>
            <a:ext cx="2010300" cy="20103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473300" y="3436000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7390350" y="-7100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34775" y="-326270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5018325" y="-926400"/>
            <a:ext cx="1423800" cy="1423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908375" y="14662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05276" y="653073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730327" y="2687904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2354700" y="4597600"/>
            <a:ext cx="921300" cy="921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5430950" y="4390600"/>
            <a:ext cx="1335000" cy="1335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8086325" y="2155675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8712125" y="111632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6699550" y="131301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259025" y="173550"/>
            <a:ext cx="8678250" cy="4775650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1857713" y="5373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22832" y="567458"/>
            <a:ext cx="8708531" cy="4337553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796025" y="100775"/>
            <a:ext cx="670450" cy="7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2825" y="4703175"/>
            <a:ext cx="509650" cy="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7447025" y="1155200"/>
            <a:ext cx="560300" cy="6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625450" y="3789400"/>
            <a:ext cx="621650" cy="7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745800" y="2382818"/>
            <a:ext cx="509650" cy="5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6565850" y="-70996"/>
            <a:ext cx="279800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7031950" y="4703177"/>
            <a:ext cx="459425" cy="5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3432375" y="-41747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Bożonarodzeniowe tradycje w Europie</a:t>
            </a:r>
            <a:endParaRPr dirty="0"/>
          </a:p>
        </p:txBody>
      </p:sp>
      <p:pic>
        <p:nvPicPr>
          <p:cNvPr id="2" name="wham_last_christmas_official_lyric_video_2324329622693023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465577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717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1. Hiszpania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75606"/>
            <a:ext cx="4968552" cy="3312368"/>
          </a:xfrm>
        </p:spPr>
        <p:txBody>
          <a:bodyPr/>
          <a:lstStyle/>
          <a:p>
            <a:r>
              <a:rPr lang="pl-PL" sz="1400" dirty="0"/>
              <a:t>W Hiszpanii dzieci nie dostają prezentów na Wigilię ani w dniu Bożego Narodzenia</a:t>
            </a:r>
            <a:r>
              <a:rPr lang="pl-PL" sz="1400" dirty="0" smtClean="0"/>
              <a:t>.</a:t>
            </a:r>
            <a:r>
              <a:rPr lang="pl-PL" sz="1400" dirty="0"/>
              <a:t> Zwyczajowo prezenty wręcza się dwanaście nocy po Bożym Narodzeniu, czyli w święto Trzech Króli. Prezenty są podobne jak u nas - zazwyczaj to zabawki, słodycze i drobne upominki</a:t>
            </a:r>
            <a:r>
              <a:rPr lang="pl-PL" sz="1400" dirty="0" smtClean="0"/>
              <a:t>.</a:t>
            </a:r>
            <a:r>
              <a:rPr lang="pl-PL" sz="1400" dirty="0"/>
              <a:t> W </a:t>
            </a:r>
            <a:r>
              <a:rPr lang="pl-PL" sz="1400" dirty="0" smtClean="0"/>
              <a:t>święta w Hiszpanii</a:t>
            </a:r>
            <a:r>
              <a:rPr lang="pl-PL" sz="1400" dirty="0"/>
              <a:t> ludzie gromadzą się w kościołach na mszy św., a następnie udają się do domów, by spożyć kolację w rodzinnym gronie. W wielu domach piecze się specjalny </a:t>
            </a:r>
            <a:r>
              <a:rPr lang="pl-PL" sz="1400" dirty="0" smtClean="0"/>
              <a:t>keks.</a:t>
            </a:r>
            <a:r>
              <a:rPr lang="pl-PL" sz="1400" dirty="0"/>
              <a:t> Hiszpanie nie dzielą się opłatkiem. Zamiast tego spożywają przysmak z chałwy zawinięty w opłatek, </a:t>
            </a:r>
            <a:r>
              <a:rPr lang="pl-PL" sz="1400" dirty="0" err="1"/>
              <a:t>tzw</a:t>
            </a:r>
            <a:r>
              <a:rPr lang="pl-PL" sz="1400" dirty="0"/>
              <a:t>, </a:t>
            </a:r>
            <a:r>
              <a:rPr lang="pl-PL" sz="1400" dirty="0" err="1"/>
              <a:t>turron</a:t>
            </a:r>
            <a:r>
              <a:rPr lang="pl-PL" sz="1400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5868144" y="2931790"/>
            <a:ext cx="2453976" cy="997324"/>
          </a:xfrm>
        </p:spPr>
        <p:txBody>
          <a:bodyPr/>
          <a:lstStyle/>
          <a:p>
            <a:pPr marL="12700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37306"/>
            <a:ext cx="2808091" cy="18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2. Rosja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1131590"/>
            <a:ext cx="4680520" cy="3456384"/>
          </a:xfrm>
        </p:spPr>
        <p:txBody>
          <a:bodyPr/>
          <a:lstStyle/>
          <a:p>
            <a:r>
              <a:rPr lang="pl-PL" sz="1400" dirty="0"/>
              <a:t>W Rosji święta Bożego Narodzenia nie mają aż tak wielkiego znaczenia jak w Polsce. Znacznie huczniej obchodzony jest Nowy Rok. Właśnie wtedy odbywa się kolacja, która przypomina naszą Wigilię. Rosyjskie rodziny gromadzą się wtedy przy suto zastawionym stole i przystrojonej choince. Z okazji Nowego Roku obdarowują się także prezentami. Najpopularniejszymi w kategorii dziecięcej są słodycze i zabawki. Przynosi je nie święty Mikołaj, ale Dziadek Mróz lub Śnieżynka - jego wnuczka.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72" y="1275606"/>
            <a:ext cx="3103612" cy="20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9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3. Austria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75606"/>
            <a:ext cx="5040560" cy="3024336"/>
          </a:xfrm>
        </p:spPr>
        <p:txBody>
          <a:bodyPr/>
          <a:lstStyle/>
          <a:p>
            <a:r>
              <a:rPr lang="pl-PL" sz="1400" dirty="0"/>
              <a:t>W Austrii świąteczne zwyczaje różnią się w zależności od regionu. Przykładowo w centralnej części Tyrolu bardzo ważną tradycją jest kolędowanie. W każdy czwartek adwentu dzieci, a także dorośli chodzą po domach i śpiewają świąteczne pieśni. W Wigilię mieszkańcy tyrolskich miasteczek gromadzą się na rynkach, by kolędować już </a:t>
            </a:r>
            <a:r>
              <a:rPr lang="pl-PL" sz="1400" dirty="0" smtClean="0"/>
              <a:t>wspólnie. Ważną </a:t>
            </a:r>
            <a:r>
              <a:rPr lang="pl-PL" sz="1400" dirty="0"/>
              <a:t>i popularną tradycją gwiazdkową są także jarmarki bożonarodzeniowe. Jeden z najpopularniejszych odbywa się w Wiedniu - to Wiener </a:t>
            </a:r>
            <a:r>
              <a:rPr lang="pl-PL" sz="1400" dirty="0" err="1"/>
              <a:t>Adventzauber</a:t>
            </a:r>
            <a:r>
              <a:rPr lang="pl-PL" sz="1400" dirty="0"/>
              <a:t>. Jarmarki  świąteczne wokół jeziora </a:t>
            </a:r>
            <a:r>
              <a:rPr lang="pl-PL" sz="1400" dirty="0" err="1"/>
              <a:t>Wolfgangsee</a:t>
            </a:r>
            <a:r>
              <a:rPr lang="pl-PL" sz="1400" dirty="0"/>
              <a:t> należą do najpiękniejszych na świecie i warto choć raz je zobaczyć.</a:t>
            </a:r>
          </a:p>
          <a:p>
            <a:endParaRPr lang="pl-PL" sz="1400" dirty="0"/>
          </a:p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9582"/>
            <a:ext cx="3600400" cy="24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4. Szwecja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5040560" cy="3096343"/>
          </a:xfrm>
        </p:spPr>
        <p:txBody>
          <a:bodyPr/>
          <a:lstStyle/>
          <a:p>
            <a:r>
              <a:rPr lang="pl-PL" sz="1400" dirty="0"/>
              <a:t>W Szwecji świętowanie Bożego Narodzenia rozpoczyna się bardzo wcześnie, bo już 13 grudnia. Tego dnia obchodzony jest dzień św. Łucji. Z tej okazji mężczyźni oraz zwierzęta domowe dostają dodatkowy posiłek. Odbywa się także uroczysta parada. Co roku jedna z kobiet jest wybierana na św. Łucję - przebiera się w kostium i przewodzi pochodowi. W święta rodziny wręczają sobie wzajemnie podarki. Dzieci wierzą, że przynosi je Święty Mikołaj. Jest on jedna zupełnie inaczej przedstawiany niż w Polsce. </a:t>
            </a:r>
            <a:r>
              <a:rPr lang="pl-PL" sz="1400" dirty="0" err="1"/>
              <a:t>Jultomten</a:t>
            </a:r>
            <a:r>
              <a:rPr lang="pl-PL" sz="1400" dirty="0"/>
              <a:t>, czyli właśnie Św. Mikołaj jest gnomem, który mieszka w piwnicy.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76542"/>
            <a:ext cx="3150096" cy="19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5. Rumunia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5328592" cy="3024336"/>
          </a:xfrm>
        </p:spPr>
        <p:txBody>
          <a:bodyPr/>
          <a:lstStyle/>
          <a:p>
            <a:r>
              <a:rPr lang="pl-PL" sz="1400" dirty="0"/>
              <a:t>Boże Narodzenie w Rumunii, mimo że jest to kraj w większości prawosławny, obchodzi się zgodnie z kalendarzem gregoriańskim, czyli tak jak w Europie Zachodniej – między 24 a 26 grudnia. O tym, że zbliżają się święta, przypominają wędrujące od domu do domu dzieci przebrane za trzech mędrców i króla Heroda. Zaproszeniem dla kolędników są świetlne dekoracje na fasadach i w oknach domów. Domownicy wyczekują ich ze słodkościami</a:t>
            </a:r>
            <a:r>
              <a:rPr lang="pl-PL" sz="1400" dirty="0" smtClean="0"/>
              <a:t>.</a:t>
            </a:r>
            <a:r>
              <a:rPr lang="pl-PL" sz="1400" dirty="0"/>
              <a:t> Odpowiednikiem łamania się opłatkiem jest dzielenie się chlebem, a życzenia Rumuni składają sobie podczas świątecznej liturgii w kościele.</a:t>
            </a:r>
          </a:p>
          <a:p>
            <a:pPr marL="114300" indent="0">
              <a:buNone/>
            </a:pP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r="4512"/>
          <a:stretch/>
        </p:blipFill>
        <p:spPr>
          <a:xfrm>
            <a:off x="5782444" y="1176527"/>
            <a:ext cx="3182044" cy="20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Wykonała Julia Żyła.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3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446</Words>
  <Application>Microsoft Office PowerPoint</Application>
  <PresentationFormat>Pokaz na ekranie (16:9)</PresentationFormat>
  <Paragraphs>18</Paragraphs>
  <Slides>7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Playfair Display</vt:lpstr>
      <vt:lpstr>Playfair Display SC</vt:lpstr>
      <vt:lpstr>Calibri</vt:lpstr>
      <vt:lpstr>Christmas 2016 special</vt:lpstr>
      <vt:lpstr>Bożonarodzeniowe tradycje w Europie</vt:lpstr>
      <vt:lpstr>1. Hiszpania</vt:lpstr>
      <vt:lpstr>2. Rosja</vt:lpstr>
      <vt:lpstr>3. Austria</vt:lpstr>
      <vt:lpstr>4. Szwecja</vt:lpstr>
      <vt:lpstr>5. Rumunia</vt:lpstr>
      <vt:lpstr>Wykonała Julia Żyła.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Bożonarodzeniowe tradycje na świecie</dc:title>
  <dc:creator>Oops ♥</dc:creator>
  <cp:lastModifiedBy>Rendzia</cp:lastModifiedBy>
  <cp:revision>8</cp:revision>
  <dcterms:modified xsi:type="dcterms:W3CDTF">2020-12-18T19:08:31Z</dcterms:modified>
</cp:coreProperties>
</file>