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58" r:id="rId4"/>
    <p:sldId id="259" r:id="rId5"/>
    <p:sldId id="260" r:id="rId6"/>
    <p:sldId id="263" r:id="rId7"/>
    <p:sldId id="262" r:id="rId8"/>
    <p:sldId id="261" r:id="rId9"/>
    <p:sldId id="264" r:id="rId10"/>
    <p:sldId id="265"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l-P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51111F72-A03C-44A5-93DF-962FE2C07D30}" type="datetimeFigureOut">
              <a:rPr lang="pl-PL" smtClean="0"/>
              <a:t>04.02.2021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47887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51111F72-A03C-44A5-93DF-962FE2C07D30}" type="datetimeFigureOut">
              <a:rPr lang="pl-PL" smtClean="0"/>
              <a:t>04.02.2021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107387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51111F72-A03C-44A5-93DF-962FE2C07D30}" type="datetimeFigureOut">
              <a:rPr lang="pl-PL" smtClean="0"/>
              <a:t>04.02.2021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35999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51111F72-A03C-44A5-93DF-962FE2C07D30}" type="datetimeFigureOut">
              <a:rPr lang="pl-PL" smtClean="0"/>
              <a:t>04.02.2021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17611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l-P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111F72-A03C-44A5-93DF-962FE2C07D30}" type="datetimeFigureOut">
              <a:rPr lang="pl-PL" smtClean="0"/>
              <a:t>04.02.2021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14558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51111F72-A03C-44A5-93DF-962FE2C07D30}" type="datetimeFigureOut">
              <a:rPr lang="pl-PL" smtClean="0"/>
              <a:t>04.02.2021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20575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l-P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51111F72-A03C-44A5-93DF-962FE2C07D30}" type="datetimeFigureOut">
              <a:rPr lang="pl-PL" smtClean="0"/>
              <a:t>04.02.2021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321902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51111F72-A03C-44A5-93DF-962FE2C07D30}" type="datetimeFigureOut">
              <a:rPr lang="pl-PL" smtClean="0"/>
              <a:t>04.02.2021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341257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11F72-A03C-44A5-93DF-962FE2C07D30}" type="datetimeFigureOut">
              <a:rPr lang="pl-PL" smtClean="0"/>
              <a:t>04.02.2021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88890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l-P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111F72-A03C-44A5-93DF-962FE2C07D30}" type="datetimeFigureOut">
              <a:rPr lang="pl-PL" smtClean="0"/>
              <a:t>04.02.2021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8732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l-P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111F72-A03C-44A5-93DF-962FE2C07D30}" type="datetimeFigureOut">
              <a:rPr lang="pl-PL" smtClean="0"/>
              <a:t>04.02.2021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487DF9C-F0EA-4214-957D-E39C6BA4FB74}" type="slidenum">
              <a:rPr lang="pl-PL" smtClean="0"/>
              <a:t>‹#›</a:t>
            </a:fld>
            <a:endParaRPr lang="pl-PL"/>
          </a:p>
        </p:txBody>
      </p:sp>
    </p:spTree>
    <p:extLst>
      <p:ext uri="{BB962C8B-B14F-4D97-AF65-F5344CB8AC3E}">
        <p14:creationId xmlns:p14="http://schemas.microsoft.com/office/powerpoint/2010/main" val="327751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2B9E2"/>
            </a:gs>
            <a:gs pos="74000">
              <a:srgbClr val="A2B9E2"/>
            </a:gs>
            <a:gs pos="0">
              <a:schemeClr val="accent5">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11F72-A03C-44A5-93DF-962FE2C07D30}" type="datetimeFigureOut">
              <a:rPr lang="pl-PL" smtClean="0"/>
              <a:t>04.02.2021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7DF9C-F0EA-4214-957D-E39C6BA4FB74}" type="slidenum">
              <a:rPr lang="pl-PL" smtClean="0"/>
              <a:t>‹#›</a:t>
            </a:fld>
            <a:endParaRPr lang="pl-PL"/>
          </a:p>
        </p:txBody>
      </p:sp>
    </p:spTree>
    <p:extLst>
      <p:ext uri="{BB962C8B-B14F-4D97-AF65-F5344CB8AC3E}">
        <p14:creationId xmlns:p14="http://schemas.microsoft.com/office/powerpoint/2010/main" val="3051490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07" y="0"/>
            <a:ext cx="1303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646" y="4469564"/>
            <a:ext cx="10020193" cy="1446550"/>
          </a:xfrm>
          <a:prstGeom prst="rect">
            <a:avLst/>
          </a:prstGeom>
          <a:noFill/>
        </p:spPr>
        <p:txBody>
          <a:bodyPr wrap="square" lIns="91440" tIns="45720" rIns="91440" bIns="45720">
            <a:spAutoFit/>
          </a:bodyPr>
          <a:lstStyle/>
          <a:p>
            <a:pPr algn="ctr"/>
            <a:r>
              <a:rPr lang="pl-PL" sz="8800" b="1" dirty="0" smtClean="0">
                <a:ln w="12700">
                  <a:solidFill>
                    <a:schemeClr val="accent3">
                      <a:lumMod val="50000"/>
                    </a:schemeClr>
                  </a:solidFill>
                  <a:prstDash val="solid"/>
                </a:ln>
                <a:solidFill>
                  <a:schemeClr val="accent1">
                    <a:lumMod val="75000"/>
                  </a:schemeClr>
                </a:solidFill>
                <a:effectLst>
                  <a:innerShdw blurRad="177800">
                    <a:schemeClr val="accent3">
                      <a:lumMod val="50000"/>
                    </a:schemeClr>
                  </a:innerShdw>
                </a:effectLst>
              </a:rPr>
              <a:t>Karneval </a:t>
            </a:r>
            <a:r>
              <a:rPr lang="pl-PL" sz="8800" b="1" dirty="0">
                <a:ln w="12700">
                  <a:solidFill>
                    <a:schemeClr val="accent3">
                      <a:lumMod val="50000"/>
                    </a:schemeClr>
                  </a:solidFill>
                  <a:prstDash val="solid"/>
                </a:ln>
                <a:solidFill>
                  <a:schemeClr val="accent1">
                    <a:lumMod val="75000"/>
                  </a:schemeClr>
                </a:solidFill>
                <a:effectLst>
                  <a:innerShdw blurRad="177800">
                    <a:schemeClr val="accent3">
                      <a:lumMod val="50000"/>
                    </a:schemeClr>
                  </a:innerShdw>
                </a:effectLst>
              </a:rPr>
              <a:t>in Europa  </a:t>
            </a:r>
            <a:endParaRPr lang="en-US" sz="8800" b="1" cap="none" spc="0" dirty="0">
              <a:ln w="12700">
                <a:solidFill>
                  <a:schemeClr val="accent3">
                    <a:lumMod val="50000"/>
                  </a:schemeClr>
                </a:solidFill>
                <a:prstDash val="solid"/>
              </a:ln>
              <a:solidFill>
                <a:schemeClr val="accent1">
                  <a:lumMod val="75000"/>
                </a:schemeClr>
              </a:solidFill>
              <a:effectLst>
                <a:innerShdw blurRad="177800">
                  <a:schemeClr val="accent3">
                    <a:lumMod val="50000"/>
                  </a:schemeClr>
                </a:innerShdw>
              </a:effectLst>
            </a:endParaRPr>
          </a:p>
        </p:txBody>
      </p:sp>
    </p:spTree>
    <p:extLst>
      <p:ext uri="{BB962C8B-B14F-4D97-AF65-F5344CB8AC3E}">
        <p14:creationId xmlns:p14="http://schemas.microsoft.com/office/powerpoint/2010/main" val="409285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341" fill="hold">
                                          <p:stCondLst>
                                            <p:cond delay="0"/>
                                          </p:stCondLst>
                                        </p:cTn>
                                        <p:tgtEl>
                                          <p:spTgt spid="2"/>
                                        </p:tgtEl>
                                        <p:attrNameLst>
                                          <p:attrName>style.rotation</p:attrName>
                                        </p:attrNameLst>
                                      </p:cBhvr>
                                      <p:to>
                                        <p:strVal val="-45.0"/>
                                      </p:to>
                                    </p:set>
                                    <p:anim calcmode="lin" valueType="num">
                                      <p:cBhvr>
                                        <p:cTn id="8" dur="341" fill="hold">
                                          <p:stCondLst>
                                            <p:cond delay="341"/>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9933" y="108578"/>
            <a:ext cx="2630977" cy="923330"/>
          </a:xfrm>
          <a:prstGeom prst="rect">
            <a:avLst/>
          </a:prstGeom>
        </p:spPr>
        <p:txBody>
          <a:bodyPr wrap="none">
            <a:spAutoFit/>
          </a:bodyPr>
          <a:lstStyle/>
          <a:p>
            <a:pPr lvl="0" algn="ctr"/>
            <a:r>
              <a:rPr lang="pl-PL" sz="5400" b="1" dirty="0" smtClean="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rPr>
              <a:t>Kroatien</a:t>
            </a:r>
            <a:endParaRPr lang="en-US" sz="5400" b="1" dirty="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endParaRPr>
          </a:p>
        </p:txBody>
      </p:sp>
      <p:pic>
        <p:nvPicPr>
          <p:cNvPr id="2050"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47" y="910574"/>
            <a:ext cx="2640514" cy="1694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bacz obraz źródło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0" y="4585840"/>
            <a:ext cx="3817255" cy="22676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166" y="4997669"/>
            <a:ext cx="4549638" cy="18557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obacz obraz źródłow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9275" y="4997669"/>
            <a:ext cx="3304891" cy="18557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Zobacz obraz źródłow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20" y="2605454"/>
            <a:ext cx="2640515" cy="19803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Zobacz obraz źródłow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8583" y="3269026"/>
            <a:ext cx="2303417" cy="1728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0254" y="811103"/>
            <a:ext cx="6786255" cy="4247317"/>
          </a:xfrm>
          <a:prstGeom prst="rect">
            <a:avLst/>
          </a:prstGeom>
        </p:spPr>
        <p:txBody>
          <a:bodyPr wrap="square">
            <a:spAutoFit/>
          </a:bodyPr>
          <a:lstStyle/>
          <a:p>
            <a:r>
              <a:rPr lang="de-DE" dirty="0" smtClean="0">
                <a:latin typeface="Comic Sans MS" panose="030F0702030302020204" pitchFamily="66" charset="0"/>
              </a:rPr>
              <a:t>Kroaten </a:t>
            </a:r>
            <a:r>
              <a:rPr lang="de-DE" dirty="0">
                <a:latin typeface="Comic Sans MS" panose="030F0702030302020204" pitchFamily="66" charset="0"/>
              </a:rPr>
              <a:t>feiern den Karneval mit Elementen der slawischen Folklore und Mythologie. Die Anonymität der Masken wurde durch altslawische Zauber ergänzt, um böse Geister abzuschrecken. Am meisten gefeiert wird natürlich das Ende des Karnevals, wenn das International Carnival Cortege durch die Stadt zieht. Es wird von einem riesigen Kessel angeführt, unter dem ein Feuer ausbricht. Ein charakteristisches Element der Prozession sind Glockentürme in Schaffellmänteln und Tierköpfen mit Hörnern und einer hervorstehenden Zunge. An den Gürteln sind Glocken befestigt, die versuchen, möglichst laute Geräusche zu erzeugen, die den Winter abschrecken. Slawische Teufel spielen zusammen mit den alten Römern, es gibt Inder und sogar Hitler und viele aus Märchen bekannte Charaktere. Es gibt auch ein großes Balkanfest. </a:t>
            </a:r>
            <a:endParaRPr lang="pl-PL" dirty="0">
              <a:latin typeface="Comic Sans MS" panose="030F0702030302020204" pitchFamily="66" charset="0"/>
            </a:endParaRPr>
          </a:p>
        </p:txBody>
      </p:sp>
    </p:spTree>
    <p:extLst>
      <p:ext uri="{BB962C8B-B14F-4D97-AF65-F5344CB8AC3E}">
        <p14:creationId xmlns:p14="http://schemas.microsoft.com/office/powerpoint/2010/main" val="1992644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fade">
                                      <p:cBhvr>
                                        <p:cTn id="25" dur="500"/>
                                        <p:tgtEl>
                                          <p:spTgt spid="205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1000"/>
                                        <p:tgtEl>
                                          <p:spTgt spid="2052"/>
                                        </p:tgtEl>
                                      </p:cBhvr>
                                    </p:animEffect>
                                    <p:anim calcmode="lin" valueType="num">
                                      <p:cBhvr>
                                        <p:cTn id="31" dur="1000" fill="hold"/>
                                        <p:tgtEl>
                                          <p:spTgt spid="2052"/>
                                        </p:tgtEl>
                                        <p:attrNameLst>
                                          <p:attrName>ppt_x</p:attrName>
                                        </p:attrNameLst>
                                      </p:cBhvr>
                                      <p:tavLst>
                                        <p:tav tm="0">
                                          <p:val>
                                            <p:strVal val="#ppt_x"/>
                                          </p:val>
                                        </p:tav>
                                        <p:tav tm="100000">
                                          <p:val>
                                            <p:strVal val="#ppt_x"/>
                                          </p:val>
                                        </p:tav>
                                      </p:tavLst>
                                    </p:anim>
                                    <p:anim calcmode="lin" valueType="num">
                                      <p:cBhvr>
                                        <p:cTn id="3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 calcmode="lin" valueType="num">
                                      <p:cBhvr>
                                        <p:cTn id="37" dur="500" fill="hold"/>
                                        <p:tgtEl>
                                          <p:spTgt spid="2056"/>
                                        </p:tgtEl>
                                        <p:attrNameLst>
                                          <p:attrName>ppt_w</p:attrName>
                                        </p:attrNameLst>
                                      </p:cBhvr>
                                      <p:tavLst>
                                        <p:tav tm="0">
                                          <p:val>
                                            <p:fltVal val="0"/>
                                          </p:val>
                                        </p:tav>
                                        <p:tav tm="100000">
                                          <p:val>
                                            <p:strVal val="#ppt_w"/>
                                          </p:val>
                                        </p:tav>
                                      </p:tavLst>
                                    </p:anim>
                                    <p:anim calcmode="lin" valueType="num">
                                      <p:cBhvr>
                                        <p:cTn id="38" dur="500" fill="hold"/>
                                        <p:tgtEl>
                                          <p:spTgt spid="2056"/>
                                        </p:tgtEl>
                                        <p:attrNameLst>
                                          <p:attrName>ppt_h</p:attrName>
                                        </p:attrNameLst>
                                      </p:cBhvr>
                                      <p:tavLst>
                                        <p:tav tm="0">
                                          <p:val>
                                            <p:fltVal val="0"/>
                                          </p:val>
                                        </p:tav>
                                        <p:tav tm="100000">
                                          <p:val>
                                            <p:strVal val="#ppt_h"/>
                                          </p:val>
                                        </p:tav>
                                      </p:tavLst>
                                    </p:anim>
                                    <p:animEffect transition="in" filter="fade">
                                      <p:cBhvr>
                                        <p:cTn id="39" dur="500"/>
                                        <p:tgtEl>
                                          <p:spTgt spid="205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54"/>
                                        </p:tgtEl>
                                        <p:attrNameLst>
                                          <p:attrName>style.visibility</p:attrName>
                                        </p:attrNameLst>
                                      </p:cBhvr>
                                      <p:to>
                                        <p:strVal val="visible"/>
                                      </p:to>
                                    </p:set>
                                    <p:animEffect transition="in" filter="randombar(horizontal)">
                                      <p:cBhvr>
                                        <p:cTn id="44" dur="500"/>
                                        <p:tgtEl>
                                          <p:spTgt spid="205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62"/>
                                        </p:tgtEl>
                                        <p:attrNameLst>
                                          <p:attrName>style.visibility</p:attrName>
                                        </p:attrNameLst>
                                      </p:cBhvr>
                                      <p:to>
                                        <p:strVal val="visible"/>
                                      </p:to>
                                    </p:set>
                                    <p:animEffect transition="in" filter="barn(inVertical)">
                                      <p:cBhvr>
                                        <p:cTn id="49" dur="500"/>
                                        <p:tgtEl>
                                          <p:spTgt spid="206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49748"/>
                                  </p:iterate>
                                  <p:childTnLst>
                                    <p:set>
                                      <p:cBhvr>
                                        <p:cTn id="60" dur="1" fill="hold">
                                          <p:stCondLst>
                                            <p:cond delay="0"/>
                                          </p:stCondLst>
                                        </p:cTn>
                                        <p:tgtEl>
                                          <p:spTgt spid="4"/>
                                        </p:tgtEl>
                                        <p:attrNameLst>
                                          <p:attrName>style.visibility</p:attrName>
                                        </p:attrNameLst>
                                      </p:cBhvr>
                                      <p:to>
                                        <p:strVal val="visible"/>
                                      </p:to>
                                    </p:set>
                                    <p:set>
                                      <p:cBhvr>
                                        <p:cTn id="61" dur="45" fill="hold">
                                          <p:stCondLst>
                                            <p:cond delay="0"/>
                                          </p:stCondLst>
                                        </p:cTn>
                                        <p:tgtEl>
                                          <p:spTgt spid="4"/>
                                        </p:tgtEl>
                                        <p:attrNameLst>
                                          <p:attrName>style.rotation</p:attrName>
                                        </p:attrNameLst>
                                      </p:cBhvr>
                                      <p:to>
                                        <p:strVal val="-45.0"/>
                                      </p:to>
                                    </p:set>
                                    <p:anim calcmode="lin" valueType="num">
                                      <p:cBhvr>
                                        <p:cTn id="62" dur="45" fill="hold">
                                          <p:stCondLst>
                                            <p:cond delay="4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63" dur="4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64" dur="2" decel="50000" autoRev="1" fill="hold">
                                          <p:stCondLst>
                                            <p:cond delay="4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65" dur="1" fill="hold">
                                          <p:stCondLst>
                                            <p:cond delay="99"/>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7168" y="294474"/>
            <a:ext cx="1803764" cy="923330"/>
          </a:xfrm>
          <a:prstGeom prst="rect">
            <a:avLst/>
          </a:prstGeom>
        </p:spPr>
        <p:txBody>
          <a:bodyPr wrap="none">
            <a:spAutoFit/>
          </a:bodyPr>
          <a:lstStyle/>
          <a:p>
            <a:pPr lvl="0" algn="ctr"/>
            <a:r>
              <a:rPr lang="pl-PL" sz="5400" b="1" dirty="0" smtClean="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rPr>
              <a:t>Polen</a:t>
            </a:r>
            <a:endParaRPr lang="en-US" sz="5400" b="1" dirty="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endParaRPr>
          </a:p>
        </p:txBody>
      </p:sp>
      <p:sp>
        <p:nvSpPr>
          <p:cNvPr id="3" name="Rectangle 2"/>
          <p:cNvSpPr/>
          <p:nvPr/>
        </p:nvSpPr>
        <p:spPr>
          <a:xfrm>
            <a:off x="5268686" y="1410176"/>
            <a:ext cx="6096000" cy="369332"/>
          </a:xfrm>
          <a:prstGeom prst="rect">
            <a:avLst/>
          </a:prstGeom>
        </p:spPr>
        <p:txBody>
          <a:bodyPr>
            <a:spAutoFit/>
          </a:bodyPr>
          <a:lstStyle/>
          <a:p>
            <a:r>
              <a:rPr lang="pl-PL" dirty="0"/>
              <a:t> </a:t>
            </a:r>
            <a:endParaRPr lang="pl-PL" dirty="0">
              <a:latin typeface="Comic Sans MS" panose="030F0702030302020204" pitchFamily="66" charset="0"/>
            </a:endParaRPr>
          </a:p>
        </p:txBody>
      </p:sp>
      <p:pic>
        <p:nvPicPr>
          <p:cNvPr id="3074"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17804"/>
            <a:ext cx="4638494" cy="2319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obacz obraz źródło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345" y="3718500"/>
            <a:ext cx="3952958" cy="26365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344" y="3722830"/>
            <a:ext cx="4490002" cy="26322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obacz obraz źródłow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507" y="3516645"/>
            <a:ext cx="2128836" cy="2838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94069" y="1084765"/>
            <a:ext cx="6796722" cy="2585323"/>
          </a:xfrm>
          <a:prstGeom prst="rect">
            <a:avLst/>
          </a:prstGeom>
        </p:spPr>
        <p:txBody>
          <a:bodyPr wrap="square">
            <a:spAutoFit/>
          </a:bodyPr>
          <a:lstStyle/>
          <a:p>
            <a:r>
              <a:rPr lang="de-DE" dirty="0" smtClean="0">
                <a:latin typeface="Comic Sans MS" panose="030F0702030302020204" pitchFamily="66" charset="0"/>
              </a:rPr>
              <a:t>In </a:t>
            </a:r>
            <a:r>
              <a:rPr lang="de-DE" dirty="0">
                <a:latin typeface="Comic Sans MS" panose="030F0702030302020204" pitchFamily="66" charset="0"/>
              </a:rPr>
              <a:t>Polen werden während des Karnevals in der Regel farbenfrohe und ausgelassene Spiele sowie Kostümbälle organisiert. In der Vergangenheit wurde der Karneval viel verschwenderischer gefeiert als heute. Diese Zeit wurde bei großen Festen, Maskeraden und zahlreichen Spielen verbracht. Die Schlittenfahrt war eines der beliebtesten Karnevalsspiele des Adels und der Magnaten im alten Polen. Die wichtigste Figur unter den Kostümen war Turoń - ein Tier, das Stärke, Gesundheit und Energie symbolisiert. </a:t>
            </a:r>
            <a:endParaRPr lang="pl-PL" dirty="0">
              <a:latin typeface="Comic Sans MS" panose="030F0702030302020204" pitchFamily="66" charset="0"/>
            </a:endParaRPr>
          </a:p>
        </p:txBody>
      </p:sp>
    </p:spTree>
    <p:extLst>
      <p:ext uri="{BB962C8B-B14F-4D97-AF65-F5344CB8AC3E}">
        <p14:creationId xmlns:p14="http://schemas.microsoft.com/office/powerpoint/2010/main" val="374192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anim calcmode="lin" valueType="num">
                                      <p:cBhvr>
                                        <p:cTn id="14" dur="1000" fill="hold"/>
                                        <p:tgtEl>
                                          <p:spTgt spid="3080"/>
                                        </p:tgtEl>
                                        <p:attrNameLst>
                                          <p:attrName>ppt_x</p:attrName>
                                        </p:attrNameLst>
                                      </p:cBhvr>
                                      <p:tavLst>
                                        <p:tav tm="0">
                                          <p:val>
                                            <p:strVal val="#ppt_x"/>
                                          </p:val>
                                        </p:tav>
                                        <p:tav tm="100000">
                                          <p:val>
                                            <p:strVal val="#ppt_x"/>
                                          </p:val>
                                        </p:tav>
                                      </p:tavLst>
                                    </p:anim>
                                    <p:anim calcmode="lin" valueType="num">
                                      <p:cBhvr>
                                        <p:cTn id="15"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3078"/>
                                        </p:tgtEl>
                                        <p:attrNameLst>
                                          <p:attrName>style.visibility</p:attrName>
                                        </p:attrNameLst>
                                      </p:cBhvr>
                                      <p:to>
                                        <p:strVal val="visible"/>
                                      </p:to>
                                    </p:set>
                                    <p:anim calcmode="lin" valueType="num">
                                      <p:cBhvr>
                                        <p:cTn id="20" dur="5000" fill="hold"/>
                                        <p:tgtEl>
                                          <p:spTgt spid="3078"/>
                                        </p:tgtEl>
                                        <p:attrNameLst>
                                          <p:attrName>ppt_w</p:attrName>
                                        </p:attrNameLst>
                                      </p:cBhvr>
                                      <p:tavLst>
                                        <p:tav tm="0" fmla="#ppt_w*sin(2.5*pi*$)">
                                          <p:val>
                                            <p:fltVal val="0"/>
                                          </p:val>
                                        </p:tav>
                                        <p:tav tm="100000">
                                          <p:val>
                                            <p:fltVal val="1"/>
                                          </p:val>
                                        </p:tav>
                                      </p:tavLst>
                                    </p:anim>
                                    <p:anim calcmode="lin" valueType="num">
                                      <p:cBhvr>
                                        <p:cTn id="21" dur="50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2000"/>
                                        <p:tgtEl>
                                          <p:spTgt spid="3076"/>
                                        </p:tgtEl>
                                      </p:cBhvr>
                                    </p:animEffect>
                                    <p:anim calcmode="lin" valueType="num">
                                      <p:cBhvr>
                                        <p:cTn id="27" dur="2000" fill="hold"/>
                                        <p:tgtEl>
                                          <p:spTgt spid="3076"/>
                                        </p:tgtEl>
                                        <p:attrNameLst>
                                          <p:attrName>style.rotation</p:attrName>
                                        </p:attrNameLst>
                                      </p:cBhvr>
                                      <p:tavLst>
                                        <p:tav tm="0">
                                          <p:val>
                                            <p:fltVal val="720"/>
                                          </p:val>
                                        </p:tav>
                                        <p:tav tm="100000">
                                          <p:val>
                                            <p:fltVal val="0"/>
                                          </p:val>
                                        </p:tav>
                                      </p:tavLst>
                                    </p:anim>
                                    <p:anim calcmode="lin" valueType="num">
                                      <p:cBhvr>
                                        <p:cTn id="28" dur="2000" fill="hold"/>
                                        <p:tgtEl>
                                          <p:spTgt spid="3076"/>
                                        </p:tgtEl>
                                        <p:attrNameLst>
                                          <p:attrName>ppt_h</p:attrName>
                                        </p:attrNameLst>
                                      </p:cBhvr>
                                      <p:tavLst>
                                        <p:tav tm="0">
                                          <p:val>
                                            <p:fltVal val="0"/>
                                          </p:val>
                                        </p:tav>
                                        <p:tav tm="100000">
                                          <p:val>
                                            <p:strVal val="#ppt_h"/>
                                          </p:val>
                                        </p:tav>
                                      </p:tavLst>
                                    </p:anim>
                                    <p:anim calcmode="lin" valueType="num">
                                      <p:cBhvr>
                                        <p:cTn id="29" dur="2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Scale>
                                      <p:cBhvr>
                                        <p:cTn id="3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
                                        </p:tgtEl>
                                        <p:attrNameLst>
                                          <p:attrName>ppt_x</p:attrName>
                                          <p:attrName>ppt_y</p:attrName>
                                        </p:attrNameLst>
                                      </p:cBhvr>
                                    </p:animMotion>
                                    <p:animEffect transition="in" filter="fade">
                                      <p:cBhvr>
                                        <p:cTn id="36" dur="1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by="(-#ppt_w*2)" calcmode="lin" valueType="num">
                                      <p:cBhvr rctx="PPT">
                                        <p:cTn id="41" dur="125" autoRev="1" fill="hold">
                                          <p:stCondLst>
                                            <p:cond delay="0"/>
                                          </p:stCondLst>
                                        </p:cTn>
                                        <p:tgtEl>
                                          <p:spTgt spid="4"/>
                                        </p:tgtEl>
                                        <p:attrNameLst>
                                          <p:attrName>ppt_w</p:attrName>
                                        </p:attrNameLst>
                                      </p:cBhvr>
                                    </p:anim>
                                    <p:anim by="(#ppt_w*0.50)" calcmode="lin" valueType="num">
                                      <p:cBhvr>
                                        <p:cTn id="42" dur="125" decel="50000" autoRev="1" fill="hold">
                                          <p:stCondLst>
                                            <p:cond delay="0"/>
                                          </p:stCondLst>
                                        </p:cTn>
                                        <p:tgtEl>
                                          <p:spTgt spid="4"/>
                                        </p:tgtEl>
                                        <p:attrNameLst>
                                          <p:attrName>ppt_x</p:attrName>
                                        </p:attrNameLst>
                                      </p:cBhvr>
                                    </p:anim>
                                    <p:anim from="(-#ppt_h/2)" to="(#ppt_y)" calcmode="lin" valueType="num">
                                      <p:cBhvr>
                                        <p:cTn id="43" dur="250" fill="hold">
                                          <p:stCondLst>
                                            <p:cond delay="0"/>
                                          </p:stCondLst>
                                        </p:cTn>
                                        <p:tgtEl>
                                          <p:spTgt spid="4"/>
                                        </p:tgtEl>
                                        <p:attrNameLst>
                                          <p:attrName>ppt_y</p:attrName>
                                        </p:attrNameLst>
                                      </p:cBhvr>
                                    </p:anim>
                                    <p:animRot by="21600000">
                                      <p:cBhvr>
                                        <p:cTn id="44" dur="25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102" y="1574633"/>
            <a:ext cx="9935669" cy="3231654"/>
          </a:xfrm>
          <a:prstGeom prst="rect">
            <a:avLst/>
          </a:prstGeom>
          <a:noFill/>
        </p:spPr>
        <p:txBody>
          <a:bodyPr wrap="none" lIns="91440" tIns="45720" rIns="91440" bIns="45720">
            <a:spAutoFit/>
          </a:bodyPr>
          <a:lstStyle/>
          <a:p>
            <a:pPr algn="ctr"/>
            <a:r>
              <a:rPr lang="pl-PL" sz="9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das </a:t>
            </a:r>
            <a:r>
              <a:rPr lang="pl-PL"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Ende </a:t>
            </a:r>
            <a:endParaRPr lang="pl-PL"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endParaRPr lang="pl-P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pl-PL"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Danke </a:t>
            </a:r>
            <a:r>
              <a:rPr lang="pl-P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für Ihre Aufmerksamkeit </a:t>
            </a:r>
            <a:r>
              <a:rPr lang="pl-PL" sz="5400" b="1" cap="none" spc="0" dirty="0" smtClean="0">
                <a:ln w="12700">
                  <a:solidFill>
                    <a:schemeClr val="accent3">
                      <a:lumMod val="50000"/>
                    </a:schemeClr>
                  </a:solidFill>
                  <a:prstDash val="solid"/>
                </a:ln>
                <a:solidFill>
                  <a:srgbClr val="FFFF00"/>
                </a:solidFill>
                <a:effectLst>
                  <a:innerShdw blurRad="177800">
                    <a:schemeClr val="accent3">
                      <a:lumMod val="50000"/>
                    </a:schemeClr>
                  </a:innerShdw>
                </a:effectLst>
                <a:sym typeface="Wingdings" panose="05000000000000000000" pitchFamily="2" charset="2"/>
              </a:rPr>
              <a:t></a:t>
            </a:r>
            <a:endParaRPr lang="en-U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619873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1" nodeType="clickEffect">
                                  <p:stCondLst>
                                    <p:cond delay="0"/>
                                  </p:stCondLst>
                                  <p:iterate type="lt">
                                    <p:tmPct val="0"/>
                                  </p:iterate>
                                  <p:childTnLst>
                                    <p:animRot by="21600000">
                                      <p:cBhvr>
                                        <p:cTn id="15" dur="20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2" nodeType="clickEffect">
                                  <p:stCondLst>
                                    <p:cond delay="0"/>
                                  </p:stCondLst>
                                  <p:iterate type="lt">
                                    <p:tmPct val="0"/>
                                  </p:iterate>
                                  <p:childTnLst>
                                    <p:anim calcmode="lin" valueType="num">
                                      <p:cBhvr>
                                        <p:cTn id="19" dur="500"/>
                                        <p:tgtEl>
                                          <p:spTgt spid="2"/>
                                        </p:tgtEl>
                                        <p:attrNameLst>
                                          <p:attrName>ppt_w</p:attrName>
                                        </p:attrNameLst>
                                      </p:cBhvr>
                                      <p:tavLst>
                                        <p:tav tm="0">
                                          <p:val>
                                            <p:strVal val="ppt_w"/>
                                          </p:val>
                                        </p:tav>
                                        <p:tav tm="100000">
                                          <p:val>
                                            <p:fltVal val="0"/>
                                          </p:val>
                                        </p:tav>
                                      </p:tavLst>
                                    </p:anim>
                                    <p:anim calcmode="lin" valueType="num">
                                      <p:cBhvr>
                                        <p:cTn id="20" dur="500"/>
                                        <p:tgtEl>
                                          <p:spTgt spid="2"/>
                                        </p:tgtEl>
                                        <p:attrNameLst>
                                          <p:attrName>ppt_h</p:attrName>
                                        </p:attrNameLst>
                                      </p:cBhvr>
                                      <p:tavLst>
                                        <p:tav tm="0">
                                          <p:val>
                                            <p:strVal val="ppt_h"/>
                                          </p:val>
                                        </p:tav>
                                        <p:tav tm="100000">
                                          <p:val>
                                            <p:fltVal val="0"/>
                                          </p:val>
                                        </p:tav>
                                      </p:tavLst>
                                    </p:anim>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64" y="1082150"/>
            <a:ext cx="5007070" cy="28164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95957" y="158820"/>
            <a:ext cx="2486578" cy="923330"/>
          </a:xfrm>
          <a:prstGeom prst="rect">
            <a:avLst/>
          </a:prstGeom>
          <a:noFill/>
        </p:spPr>
        <p:txBody>
          <a:bodyPr wrap="none" lIns="91440" tIns="45720" rIns="91440" bIns="45720">
            <a:spAutoFit/>
          </a:bodyPr>
          <a:lstStyle/>
          <a:p>
            <a:pPr algn="ctr"/>
            <a:r>
              <a:rPr lang="pl-PL"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Spanien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052"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3898628"/>
            <a:ext cx="3821579" cy="28695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arnawał na Teneryfie -- Hispanico.p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64" y="3898628"/>
            <a:ext cx="8034836" cy="28695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01834" y="1209821"/>
            <a:ext cx="6418080" cy="2308324"/>
          </a:xfrm>
          <a:prstGeom prst="rect">
            <a:avLst/>
          </a:prstGeom>
          <a:noFill/>
        </p:spPr>
        <p:txBody>
          <a:bodyPr wrap="square" rtlCol="0">
            <a:spAutoFit/>
          </a:bodyPr>
          <a:lstStyle/>
          <a:p>
            <a:r>
              <a:rPr lang="de-DE" dirty="0" smtClean="0">
                <a:latin typeface="Comic Sans MS" panose="030F0702030302020204" pitchFamily="66" charset="0"/>
              </a:rPr>
              <a:t>Der </a:t>
            </a:r>
            <a:r>
              <a:rPr lang="de-DE" dirty="0">
                <a:latin typeface="Comic Sans MS" panose="030F0702030302020204" pitchFamily="66" charset="0"/>
              </a:rPr>
              <a:t>größte Karneval in Europa findet in Spanien statt. Auf Teneriffa dauern die Vorbereitungen für den Karneval fast das ganze Jahr über. In der ersten Woche ist das wichtigste Ereignis die Wahl der Karnevalskönigin, dann beginnt die Karnevalsparade. Das Fest dauert rund um die Uhr und ist sehr </a:t>
            </a:r>
            <a:r>
              <a:rPr lang="de-DE" dirty="0" smtClean="0">
                <a:latin typeface="Comic Sans MS" panose="030F0702030302020204" pitchFamily="66" charset="0"/>
              </a:rPr>
              <a:t>bunt. </a:t>
            </a:r>
            <a:r>
              <a:rPr lang="de-DE" dirty="0">
                <a:latin typeface="Comic Sans MS" panose="030F0702030302020204" pitchFamily="66" charset="0"/>
              </a:rPr>
              <a:t>In den folgenden Tagen erobern Musik und Tanz die Stadt. </a:t>
            </a:r>
          </a:p>
          <a:p>
            <a:endParaRPr lang="pl-PL" dirty="0">
              <a:latin typeface="Comic Sans MS" panose="030F0702030302020204" pitchFamily="66" charset="0"/>
            </a:endParaRPr>
          </a:p>
        </p:txBody>
      </p:sp>
    </p:spTree>
    <p:extLst>
      <p:ext uri="{BB962C8B-B14F-4D97-AF65-F5344CB8AC3E}">
        <p14:creationId xmlns:p14="http://schemas.microsoft.com/office/powerpoint/2010/main" val="35317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75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strips(downLeft)">
                                      <p:cBhvr>
                                        <p:cTn id="18" dur="75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anim calcmode="lin" valueType="num">
                                      <p:cBhvr>
                                        <p:cTn id="25" dur="1000" fill="hold"/>
                                        <p:tgtEl>
                                          <p:spTgt spid="2052"/>
                                        </p:tgtEl>
                                        <p:attrNameLst>
                                          <p:attrName>style.rotation</p:attrName>
                                        </p:attrNameLst>
                                      </p:cBhvr>
                                      <p:tavLst>
                                        <p:tav tm="0">
                                          <p:val>
                                            <p:fltVal val="90"/>
                                          </p:val>
                                        </p:tav>
                                        <p:tav tm="100000">
                                          <p:val>
                                            <p:fltVal val="0"/>
                                          </p:val>
                                        </p:tav>
                                      </p:tavLst>
                                    </p:anim>
                                    <p:animEffect transition="in" filter="fade">
                                      <p:cBhvr>
                                        <p:cTn id="26" dur="10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75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34"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1802" y="608737"/>
            <a:ext cx="4401184" cy="2862322"/>
          </a:xfrm>
          <a:prstGeom prst="rect">
            <a:avLst/>
          </a:prstGeom>
        </p:spPr>
        <p:txBody>
          <a:bodyPr wrap="square">
            <a:spAutoFit/>
          </a:bodyPr>
          <a:lstStyle/>
          <a:p>
            <a:r>
              <a:rPr lang="de-DE" dirty="0" smtClean="0">
                <a:latin typeface="Comic Sans MS" panose="030F0702030302020204" pitchFamily="66" charset="0"/>
              </a:rPr>
              <a:t>Der </a:t>
            </a:r>
            <a:r>
              <a:rPr lang="de-DE" dirty="0">
                <a:latin typeface="Comic Sans MS" panose="030F0702030302020204" pitchFamily="66" charset="0"/>
              </a:rPr>
              <a:t>Karneval endet traditionell mit einer großen Parade. Die Hauptattraktion sind die Plattformen, auf denen ganze Tanzgruppen reiten, die hart gearbeitet haben, um die Kostüme und Tanzarrangements vorzubereiten. Einen Tag später findet das "Begräbnis der Sardine" (El entierro de la sardina) statt, das den Geist des Karnevals symbolisiert.</a:t>
            </a:r>
            <a:endParaRPr lang="pl-PL" dirty="0">
              <a:latin typeface="Comic Sans MS" panose="030F0702030302020204" pitchFamily="66" charset="0"/>
            </a:endParaRPr>
          </a:p>
        </p:txBody>
      </p:sp>
      <p:pic>
        <p:nvPicPr>
          <p:cNvPr id="3074"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68" y="413101"/>
            <a:ext cx="4863022" cy="32535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68" y="3666695"/>
            <a:ext cx="4673756" cy="31295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obacz obraz źródłow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024" y="3666695"/>
            <a:ext cx="4172726" cy="31295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obacz obraz źródłow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750" y="3120990"/>
            <a:ext cx="2756437" cy="367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1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1000" fill="hold"/>
                                        <p:tgtEl>
                                          <p:spTgt spid="3076"/>
                                        </p:tgtEl>
                                        <p:attrNameLst>
                                          <p:attrName>ppt_w</p:attrName>
                                        </p:attrNameLst>
                                      </p:cBhvr>
                                      <p:tavLst>
                                        <p:tav tm="0">
                                          <p:val>
                                            <p:fltVal val="0"/>
                                          </p:val>
                                        </p:tav>
                                        <p:tav tm="100000">
                                          <p:val>
                                            <p:strVal val="#ppt_w"/>
                                          </p:val>
                                        </p:tav>
                                      </p:tavLst>
                                    </p:anim>
                                    <p:anim calcmode="lin" valueType="num">
                                      <p:cBhvr>
                                        <p:cTn id="15" dur="1000" fill="hold"/>
                                        <p:tgtEl>
                                          <p:spTgt spid="3076"/>
                                        </p:tgtEl>
                                        <p:attrNameLst>
                                          <p:attrName>ppt_h</p:attrName>
                                        </p:attrNameLst>
                                      </p:cBhvr>
                                      <p:tavLst>
                                        <p:tav tm="0">
                                          <p:val>
                                            <p:fltVal val="0"/>
                                          </p:val>
                                        </p:tav>
                                        <p:tav tm="100000">
                                          <p:val>
                                            <p:strVal val="#ppt_h"/>
                                          </p:val>
                                        </p:tav>
                                      </p:tavLst>
                                    </p:anim>
                                    <p:anim calcmode="lin" valueType="num">
                                      <p:cBhvr>
                                        <p:cTn id="16" dur="1000" fill="hold"/>
                                        <p:tgtEl>
                                          <p:spTgt spid="3076"/>
                                        </p:tgtEl>
                                        <p:attrNameLst>
                                          <p:attrName>style.rotation</p:attrName>
                                        </p:attrNameLst>
                                      </p:cBhvr>
                                      <p:tavLst>
                                        <p:tav tm="0">
                                          <p:val>
                                            <p:fltVal val="90"/>
                                          </p:val>
                                        </p:tav>
                                        <p:tav tm="100000">
                                          <p:val>
                                            <p:fltVal val="0"/>
                                          </p:val>
                                        </p:tav>
                                      </p:tavLst>
                                    </p:anim>
                                    <p:animEffect transition="in" filter="fade">
                                      <p:cBhvr>
                                        <p:cTn id="17" dur="10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 calcmode="lin" valueType="num">
                                      <p:cBhvr>
                                        <p:cTn id="22" dur="500" fill="hold"/>
                                        <p:tgtEl>
                                          <p:spTgt spid="3078"/>
                                        </p:tgtEl>
                                        <p:attrNameLst>
                                          <p:attrName>ppt_w</p:attrName>
                                        </p:attrNameLst>
                                      </p:cBhvr>
                                      <p:tavLst>
                                        <p:tav tm="0">
                                          <p:val>
                                            <p:fltVal val="0"/>
                                          </p:val>
                                        </p:tav>
                                        <p:tav tm="100000">
                                          <p:val>
                                            <p:strVal val="#ppt_w"/>
                                          </p:val>
                                        </p:tav>
                                      </p:tavLst>
                                    </p:anim>
                                    <p:anim calcmode="lin" valueType="num">
                                      <p:cBhvr>
                                        <p:cTn id="23" dur="500" fill="hold"/>
                                        <p:tgtEl>
                                          <p:spTgt spid="3078"/>
                                        </p:tgtEl>
                                        <p:attrNameLst>
                                          <p:attrName>ppt_h</p:attrName>
                                        </p:attrNameLst>
                                      </p:cBhvr>
                                      <p:tavLst>
                                        <p:tav tm="0">
                                          <p:val>
                                            <p:fltVal val="0"/>
                                          </p:val>
                                        </p:tav>
                                        <p:tav tm="100000">
                                          <p:val>
                                            <p:strVal val="#ppt_h"/>
                                          </p:val>
                                        </p:tav>
                                      </p:tavLst>
                                    </p:anim>
                                    <p:animEffect transition="in" filter="fade">
                                      <p:cBhvr>
                                        <p:cTn id="24" dur="500"/>
                                        <p:tgtEl>
                                          <p:spTgt spid="3078"/>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fade">
                                      <p:cBhvr>
                                        <p:cTn id="29" dur="2000"/>
                                        <p:tgtEl>
                                          <p:spTgt spid="3080"/>
                                        </p:tgtEl>
                                      </p:cBhvr>
                                    </p:animEffect>
                                    <p:anim calcmode="lin" valueType="num">
                                      <p:cBhvr>
                                        <p:cTn id="30" dur="2000" fill="hold"/>
                                        <p:tgtEl>
                                          <p:spTgt spid="3080"/>
                                        </p:tgtEl>
                                        <p:attrNameLst>
                                          <p:attrName>style.rotation</p:attrName>
                                        </p:attrNameLst>
                                      </p:cBhvr>
                                      <p:tavLst>
                                        <p:tav tm="0">
                                          <p:val>
                                            <p:fltVal val="720"/>
                                          </p:val>
                                        </p:tav>
                                        <p:tav tm="100000">
                                          <p:val>
                                            <p:fltVal val="0"/>
                                          </p:val>
                                        </p:tav>
                                      </p:tavLst>
                                    </p:anim>
                                    <p:anim calcmode="lin" valueType="num">
                                      <p:cBhvr>
                                        <p:cTn id="31" dur="2000" fill="hold"/>
                                        <p:tgtEl>
                                          <p:spTgt spid="3080"/>
                                        </p:tgtEl>
                                        <p:attrNameLst>
                                          <p:attrName>ppt_h</p:attrName>
                                        </p:attrNameLst>
                                      </p:cBhvr>
                                      <p:tavLst>
                                        <p:tav tm="0">
                                          <p:val>
                                            <p:fltVal val="0"/>
                                          </p:val>
                                        </p:tav>
                                        <p:tav tm="100000">
                                          <p:val>
                                            <p:strVal val="#ppt_h"/>
                                          </p:val>
                                        </p:tav>
                                      </p:tavLst>
                                    </p:anim>
                                    <p:anim calcmode="lin" valueType="num">
                                      <p:cBhvr>
                                        <p:cTn id="32" dur="2000" fill="hold"/>
                                        <p:tgtEl>
                                          <p:spTgt spid="3080"/>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by="(-#ppt_w*2)" calcmode="lin" valueType="num">
                                      <p:cBhvr rctx="PPT">
                                        <p:cTn id="37" dur="250" autoRev="1" fill="hold">
                                          <p:stCondLst>
                                            <p:cond delay="0"/>
                                          </p:stCondLst>
                                        </p:cTn>
                                        <p:tgtEl>
                                          <p:spTgt spid="2"/>
                                        </p:tgtEl>
                                        <p:attrNameLst>
                                          <p:attrName>ppt_w</p:attrName>
                                        </p:attrNameLst>
                                      </p:cBhvr>
                                    </p:anim>
                                    <p:anim by="(#ppt_w*0.50)" calcmode="lin" valueType="num">
                                      <p:cBhvr>
                                        <p:cTn id="38" dur="250" decel="50000" autoRev="1" fill="hold">
                                          <p:stCondLst>
                                            <p:cond delay="0"/>
                                          </p:stCondLst>
                                        </p:cTn>
                                        <p:tgtEl>
                                          <p:spTgt spid="2"/>
                                        </p:tgtEl>
                                        <p:attrNameLst>
                                          <p:attrName>ppt_x</p:attrName>
                                        </p:attrNameLst>
                                      </p:cBhvr>
                                    </p:anim>
                                    <p:anim from="(-#ppt_h/2)" to="(#ppt_y)" calcmode="lin" valueType="num">
                                      <p:cBhvr>
                                        <p:cTn id="39" dur="500" fill="hold">
                                          <p:stCondLst>
                                            <p:cond delay="0"/>
                                          </p:stCondLst>
                                        </p:cTn>
                                        <p:tgtEl>
                                          <p:spTgt spid="2"/>
                                        </p:tgtEl>
                                        <p:attrNameLst>
                                          <p:attrName>ppt_y</p:attrName>
                                        </p:attrNameLst>
                                      </p:cBhvr>
                                    </p:anim>
                                    <p:animRot by="21600000">
                                      <p:cBhvr>
                                        <p:cTn id="4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6499" y="350744"/>
            <a:ext cx="2003755" cy="923330"/>
          </a:xfrm>
          <a:prstGeom prst="rect">
            <a:avLst/>
          </a:prstGeom>
        </p:spPr>
        <p:txBody>
          <a:bodyPr wrap="none">
            <a:spAutoFit/>
          </a:bodyPr>
          <a:lstStyle/>
          <a:p>
            <a:pPr lvl="0" algn="ctr"/>
            <a:r>
              <a:rPr lang="pl-PL" sz="5400" b="1" dirty="0" smtClean="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rPr>
              <a:t>Italien</a:t>
            </a:r>
            <a:endParaRPr lang="en-US" sz="5400" b="1" dirty="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endParaRPr>
          </a:p>
        </p:txBody>
      </p:sp>
      <p:pic>
        <p:nvPicPr>
          <p:cNvPr id="4098"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81" y="1274074"/>
            <a:ext cx="4123013" cy="23191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obacz obraz źródło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81" y="3591980"/>
            <a:ext cx="3892798" cy="30363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obacz obraz źródłow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2995" y="1271316"/>
            <a:ext cx="4127916" cy="23219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Zobacz obraz źródłow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2779" y="3591980"/>
            <a:ext cx="4358132" cy="28872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13374" y="1386218"/>
            <a:ext cx="2412274" cy="4247317"/>
          </a:xfrm>
          <a:prstGeom prst="rect">
            <a:avLst/>
          </a:prstGeom>
        </p:spPr>
        <p:txBody>
          <a:bodyPr wrap="square">
            <a:spAutoFit/>
          </a:bodyPr>
          <a:lstStyle/>
          <a:p>
            <a:r>
              <a:rPr lang="de-DE" dirty="0" smtClean="0">
                <a:solidFill>
                  <a:srgbClr val="000000"/>
                </a:solidFill>
                <a:latin typeface="Comic Sans MS" panose="030F0702030302020204" pitchFamily="66" charset="0"/>
              </a:rPr>
              <a:t>Der </a:t>
            </a:r>
            <a:r>
              <a:rPr lang="de-DE" dirty="0">
                <a:solidFill>
                  <a:srgbClr val="000000"/>
                </a:solidFill>
                <a:latin typeface="Comic Sans MS" panose="030F0702030302020204" pitchFamily="66" charset="0"/>
              </a:rPr>
              <a:t>Brauch in Venedig, bunte Kostüme zu tragen und in Masken zu spielen, reicht bis ins 11. Jahrhundert zurück. Die verschleierten Gesichter sollten soziale Unterschiede beseitigen und dazu dienen, zusammen zu spielen, wobei alle gleich wurden. </a:t>
            </a:r>
            <a:endParaRPr lang="pl-PL" dirty="0">
              <a:latin typeface="Comic Sans MS" panose="030F0702030302020204" pitchFamily="66" charset="0"/>
            </a:endParaRPr>
          </a:p>
        </p:txBody>
      </p:sp>
    </p:spTree>
    <p:extLst>
      <p:ext uri="{BB962C8B-B14F-4D97-AF65-F5344CB8AC3E}">
        <p14:creationId xmlns:p14="http://schemas.microsoft.com/office/powerpoint/2010/main" val="25793744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wheel(1)">
                                      <p:cBhvr>
                                        <p:cTn id="17" dur="20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wipe(down)">
                                      <p:cBhvr>
                                        <p:cTn id="22" dur="580">
                                          <p:stCondLst>
                                            <p:cond delay="0"/>
                                          </p:stCondLst>
                                        </p:cTn>
                                        <p:tgtEl>
                                          <p:spTgt spid="4102"/>
                                        </p:tgtEl>
                                      </p:cBhvr>
                                    </p:animEffect>
                                    <p:anim calcmode="lin" valueType="num">
                                      <p:cBhvr>
                                        <p:cTn id="23"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28" dur="26">
                                          <p:stCondLst>
                                            <p:cond delay="650"/>
                                          </p:stCondLst>
                                        </p:cTn>
                                        <p:tgtEl>
                                          <p:spTgt spid="4102"/>
                                        </p:tgtEl>
                                      </p:cBhvr>
                                      <p:to x="100000" y="60000"/>
                                    </p:animScale>
                                    <p:animScale>
                                      <p:cBhvr>
                                        <p:cTn id="29" dur="166" decel="50000">
                                          <p:stCondLst>
                                            <p:cond delay="676"/>
                                          </p:stCondLst>
                                        </p:cTn>
                                        <p:tgtEl>
                                          <p:spTgt spid="4102"/>
                                        </p:tgtEl>
                                      </p:cBhvr>
                                      <p:to x="100000" y="100000"/>
                                    </p:animScale>
                                    <p:animScale>
                                      <p:cBhvr>
                                        <p:cTn id="30" dur="26">
                                          <p:stCondLst>
                                            <p:cond delay="1312"/>
                                          </p:stCondLst>
                                        </p:cTn>
                                        <p:tgtEl>
                                          <p:spTgt spid="4102"/>
                                        </p:tgtEl>
                                      </p:cBhvr>
                                      <p:to x="100000" y="80000"/>
                                    </p:animScale>
                                    <p:animScale>
                                      <p:cBhvr>
                                        <p:cTn id="31" dur="166" decel="50000">
                                          <p:stCondLst>
                                            <p:cond delay="1338"/>
                                          </p:stCondLst>
                                        </p:cTn>
                                        <p:tgtEl>
                                          <p:spTgt spid="4102"/>
                                        </p:tgtEl>
                                      </p:cBhvr>
                                      <p:to x="100000" y="100000"/>
                                    </p:animScale>
                                    <p:animScale>
                                      <p:cBhvr>
                                        <p:cTn id="32" dur="26">
                                          <p:stCondLst>
                                            <p:cond delay="1642"/>
                                          </p:stCondLst>
                                        </p:cTn>
                                        <p:tgtEl>
                                          <p:spTgt spid="4102"/>
                                        </p:tgtEl>
                                      </p:cBhvr>
                                      <p:to x="100000" y="90000"/>
                                    </p:animScale>
                                    <p:animScale>
                                      <p:cBhvr>
                                        <p:cTn id="33" dur="166" decel="50000">
                                          <p:stCondLst>
                                            <p:cond delay="1668"/>
                                          </p:stCondLst>
                                        </p:cTn>
                                        <p:tgtEl>
                                          <p:spTgt spid="4102"/>
                                        </p:tgtEl>
                                      </p:cBhvr>
                                      <p:to x="100000" y="100000"/>
                                    </p:animScale>
                                    <p:animScale>
                                      <p:cBhvr>
                                        <p:cTn id="34" dur="26">
                                          <p:stCondLst>
                                            <p:cond delay="1808"/>
                                          </p:stCondLst>
                                        </p:cTn>
                                        <p:tgtEl>
                                          <p:spTgt spid="4102"/>
                                        </p:tgtEl>
                                      </p:cBhvr>
                                      <p:to x="100000" y="95000"/>
                                    </p:animScale>
                                    <p:animScale>
                                      <p:cBhvr>
                                        <p:cTn id="35" dur="166" decel="50000">
                                          <p:stCondLst>
                                            <p:cond delay="1834"/>
                                          </p:stCondLst>
                                        </p:cTn>
                                        <p:tgtEl>
                                          <p:spTgt spid="410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800" decel="100000"/>
                                        <p:tgtEl>
                                          <p:spTgt spid="6"/>
                                        </p:tgtEl>
                                      </p:cBhvr>
                                    </p:animEffect>
                                    <p:anim calcmode="lin" valueType="num">
                                      <p:cBhvr>
                                        <p:cTn id="50" dur="800" decel="100000" fill="hold"/>
                                        <p:tgtEl>
                                          <p:spTgt spid="6"/>
                                        </p:tgtEl>
                                        <p:attrNameLst>
                                          <p:attrName>style.rotation</p:attrName>
                                        </p:attrNameLst>
                                      </p:cBhvr>
                                      <p:tavLst>
                                        <p:tav tm="0">
                                          <p:val>
                                            <p:fltVal val="-90"/>
                                          </p:val>
                                        </p:tav>
                                        <p:tav tm="100000">
                                          <p:val>
                                            <p:fltVal val="0"/>
                                          </p:val>
                                        </p:tav>
                                      </p:tavLst>
                                    </p:anim>
                                    <p:anim calcmode="lin" valueType="num">
                                      <p:cBhvr>
                                        <p:cTn id="51" dur="800" decel="100000" fill="hold"/>
                                        <p:tgtEl>
                                          <p:spTgt spid="6"/>
                                        </p:tgtEl>
                                        <p:attrNameLst>
                                          <p:attrName>ppt_x</p:attrName>
                                        </p:attrNameLst>
                                      </p:cBhvr>
                                      <p:tavLst>
                                        <p:tav tm="0">
                                          <p:val>
                                            <p:strVal val="#ppt_x+0.4"/>
                                          </p:val>
                                        </p:tav>
                                        <p:tav tm="100000">
                                          <p:val>
                                            <p:strVal val="#ppt_x-0.05"/>
                                          </p:val>
                                        </p:tav>
                                      </p:tavLst>
                                    </p:anim>
                                    <p:anim calcmode="lin" valueType="num">
                                      <p:cBhvr>
                                        <p:cTn id="52" dur="800" decel="100000" fill="hold"/>
                                        <p:tgtEl>
                                          <p:spTgt spid="6"/>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8606" y="384073"/>
            <a:ext cx="6096000" cy="3139321"/>
          </a:xfrm>
          <a:prstGeom prst="rect">
            <a:avLst/>
          </a:prstGeom>
        </p:spPr>
        <p:txBody>
          <a:bodyPr>
            <a:spAutoFit/>
          </a:bodyPr>
          <a:lstStyle/>
          <a:p>
            <a:r>
              <a:rPr lang="de-DE" dirty="0" smtClean="0">
                <a:solidFill>
                  <a:srgbClr val="000000"/>
                </a:solidFill>
                <a:latin typeface="Comic Sans MS" panose="030F0702030302020204" pitchFamily="66" charset="0"/>
              </a:rPr>
              <a:t>Der </a:t>
            </a:r>
            <a:r>
              <a:rPr lang="de-DE" dirty="0">
                <a:solidFill>
                  <a:srgbClr val="000000"/>
                </a:solidFill>
                <a:latin typeface="Comic Sans MS" panose="030F0702030302020204" pitchFamily="66" charset="0"/>
              </a:rPr>
              <a:t>Karneval beginnt mit einer spektakulären Parade vom Arsenal über die Markusbucht zur Basilika. Das dort versammelte Publikum kann den spektakulären Flug eines Engels bewundern, der an Seilen vom Glockenturm San Marco zum Balkon des Palazzo Ducale hinabsteigt und so den Beginn des Spaßes einleitet. Ein ständiger Tagesordnungspunkt ist die Prozession der Jungfrauen Mariens in Kombination mit der Auswahl der schönsten venezianischen Frau. Die Marke kündigt das Ende des Karnevals an. Alle Verkleidungen nehmen ihre Masken ab. </a:t>
            </a:r>
            <a:endParaRPr lang="pl-PL" dirty="0">
              <a:latin typeface="Comic Sans MS" panose="030F0702030302020204" pitchFamily="66" charset="0"/>
            </a:endParaRPr>
          </a:p>
        </p:txBody>
      </p:sp>
      <p:pic>
        <p:nvPicPr>
          <p:cNvPr id="5122"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939" y="127858"/>
            <a:ext cx="3049052" cy="19056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bacz obraz źródło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398" y="3910770"/>
            <a:ext cx="4063728" cy="27104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126" y="3518885"/>
            <a:ext cx="3613966" cy="27104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obacz obraz źródłow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939" y="2033516"/>
            <a:ext cx="4266459" cy="28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6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wipe(down)">
                                      <p:cBhvr>
                                        <p:cTn id="14" dur="500"/>
                                        <p:tgtEl>
                                          <p:spTgt spid="51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wipe(down)">
                                      <p:cBhvr>
                                        <p:cTn id="27" dur="580">
                                          <p:stCondLst>
                                            <p:cond delay="0"/>
                                          </p:stCondLst>
                                        </p:cTn>
                                        <p:tgtEl>
                                          <p:spTgt spid="5128"/>
                                        </p:tgtEl>
                                      </p:cBhvr>
                                    </p:animEffect>
                                    <p:anim calcmode="lin" valueType="num">
                                      <p:cBhvr>
                                        <p:cTn id="28"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33" dur="26">
                                          <p:stCondLst>
                                            <p:cond delay="650"/>
                                          </p:stCondLst>
                                        </p:cTn>
                                        <p:tgtEl>
                                          <p:spTgt spid="5128"/>
                                        </p:tgtEl>
                                      </p:cBhvr>
                                      <p:to x="100000" y="60000"/>
                                    </p:animScale>
                                    <p:animScale>
                                      <p:cBhvr>
                                        <p:cTn id="34" dur="166" decel="50000">
                                          <p:stCondLst>
                                            <p:cond delay="676"/>
                                          </p:stCondLst>
                                        </p:cTn>
                                        <p:tgtEl>
                                          <p:spTgt spid="5128"/>
                                        </p:tgtEl>
                                      </p:cBhvr>
                                      <p:to x="100000" y="100000"/>
                                    </p:animScale>
                                    <p:animScale>
                                      <p:cBhvr>
                                        <p:cTn id="35" dur="26">
                                          <p:stCondLst>
                                            <p:cond delay="1312"/>
                                          </p:stCondLst>
                                        </p:cTn>
                                        <p:tgtEl>
                                          <p:spTgt spid="5128"/>
                                        </p:tgtEl>
                                      </p:cBhvr>
                                      <p:to x="100000" y="80000"/>
                                    </p:animScale>
                                    <p:animScale>
                                      <p:cBhvr>
                                        <p:cTn id="36" dur="166" decel="50000">
                                          <p:stCondLst>
                                            <p:cond delay="1338"/>
                                          </p:stCondLst>
                                        </p:cTn>
                                        <p:tgtEl>
                                          <p:spTgt spid="5128"/>
                                        </p:tgtEl>
                                      </p:cBhvr>
                                      <p:to x="100000" y="100000"/>
                                    </p:animScale>
                                    <p:animScale>
                                      <p:cBhvr>
                                        <p:cTn id="37" dur="26">
                                          <p:stCondLst>
                                            <p:cond delay="1642"/>
                                          </p:stCondLst>
                                        </p:cTn>
                                        <p:tgtEl>
                                          <p:spTgt spid="5128"/>
                                        </p:tgtEl>
                                      </p:cBhvr>
                                      <p:to x="100000" y="90000"/>
                                    </p:animScale>
                                    <p:animScale>
                                      <p:cBhvr>
                                        <p:cTn id="38" dur="166" decel="50000">
                                          <p:stCondLst>
                                            <p:cond delay="1668"/>
                                          </p:stCondLst>
                                        </p:cTn>
                                        <p:tgtEl>
                                          <p:spTgt spid="5128"/>
                                        </p:tgtEl>
                                      </p:cBhvr>
                                      <p:to x="100000" y="100000"/>
                                    </p:animScale>
                                    <p:animScale>
                                      <p:cBhvr>
                                        <p:cTn id="39" dur="26">
                                          <p:stCondLst>
                                            <p:cond delay="1808"/>
                                          </p:stCondLst>
                                        </p:cTn>
                                        <p:tgtEl>
                                          <p:spTgt spid="5128"/>
                                        </p:tgtEl>
                                      </p:cBhvr>
                                      <p:to x="100000" y="95000"/>
                                    </p:animScale>
                                    <p:animScale>
                                      <p:cBhvr>
                                        <p:cTn id="40" dur="166" decel="50000">
                                          <p:stCondLst>
                                            <p:cond delay="1834"/>
                                          </p:stCondLst>
                                        </p:cTn>
                                        <p:tgtEl>
                                          <p:spTgt spid="512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fade">
                                      <p:cBhvr>
                                        <p:cTn id="45" dur="2000"/>
                                        <p:tgtEl>
                                          <p:spTgt spid="5122"/>
                                        </p:tgtEl>
                                      </p:cBhvr>
                                    </p:animEffect>
                                    <p:anim calcmode="lin" valueType="num">
                                      <p:cBhvr>
                                        <p:cTn id="46" dur="2000" fill="hold"/>
                                        <p:tgtEl>
                                          <p:spTgt spid="5122"/>
                                        </p:tgtEl>
                                        <p:attrNameLst>
                                          <p:attrName>ppt_w</p:attrName>
                                        </p:attrNameLst>
                                      </p:cBhvr>
                                      <p:tavLst>
                                        <p:tav tm="0" fmla="#ppt_w*sin(2.5*pi*$)">
                                          <p:val>
                                            <p:fltVal val="0"/>
                                          </p:val>
                                        </p:tav>
                                        <p:tav tm="100000">
                                          <p:val>
                                            <p:fltVal val="1"/>
                                          </p:val>
                                        </p:tav>
                                      </p:tavLst>
                                    </p:anim>
                                    <p:anim calcmode="lin" valueType="num">
                                      <p:cBhvr>
                                        <p:cTn id="47"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6347" y="196000"/>
            <a:ext cx="3354893" cy="923330"/>
          </a:xfrm>
          <a:prstGeom prst="rect">
            <a:avLst/>
          </a:prstGeom>
        </p:spPr>
        <p:txBody>
          <a:bodyPr wrap="none">
            <a:spAutoFit/>
          </a:bodyPr>
          <a:lstStyle/>
          <a:p>
            <a:pPr lvl="0" algn="ctr"/>
            <a:r>
              <a:rPr lang="en-US" sz="5400" b="1" dirty="0" err="1">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rPr>
              <a:t>Frankreich</a:t>
            </a:r>
            <a:r>
              <a:rPr lang="en-US" sz="5400" b="1" dirty="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rPr>
              <a:t> </a:t>
            </a:r>
          </a:p>
        </p:txBody>
      </p:sp>
      <p:pic>
        <p:nvPicPr>
          <p:cNvPr id="6146"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74" y="1119330"/>
            <a:ext cx="4490843" cy="280677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Obraz znaleziony dla: francja nicea karnawał"/>
          <p:cNvSpPr>
            <a:spLocks noChangeAspect="1" noChangeArrowheads="1"/>
          </p:cNvSpPr>
          <p:nvPr/>
        </p:nvSpPr>
        <p:spPr bwMode="auto">
          <a:xfrm>
            <a:off x="155574" y="-144463"/>
            <a:ext cx="954357" cy="954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150" name="Picture 6"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680" y="4471058"/>
            <a:ext cx="3261317" cy="19567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74" y="3903156"/>
            <a:ext cx="4488818" cy="252469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Zobacz obraz źródłow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192" y="3506083"/>
            <a:ext cx="4181488" cy="292176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Zobacz obraz źródłow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8192" y="1041762"/>
            <a:ext cx="3698162" cy="2464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30684" y="1041762"/>
            <a:ext cx="3261316" cy="3139321"/>
          </a:xfrm>
          <a:prstGeom prst="rect">
            <a:avLst/>
          </a:prstGeom>
        </p:spPr>
        <p:txBody>
          <a:bodyPr wrap="square">
            <a:spAutoFit/>
          </a:bodyPr>
          <a:lstStyle/>
          <a:p>
            <a:r>
              <a:rPr lang="de-DE" dirty="0" smtClean="0">
                <a:solidFill>
                  <a:srgbClr val="000000"/>
                </a:solidFill>
                <a:latin typeface="Comic Sans MS" panose="030F0702030302020204" pitchFamily="66" charset="0"/>
              </a:rPr>
              <a:t>In </a:t>
            </a:r>
            <a:r>
              <a:rPr lang="de-DE" dirty="0">
                <a:solidFill>
                  <a:srgbClr val="000000"/>
                </a:solidFill>
                <a:latin typeface="Comic Sans MS" panose="030F0702030302020204" pitchFamily="66" charset="0"/>
              </a:rPr>
              <a:t>Nizza sind die Straßen während des Karnevals voller Menschen in Masken und bunten Kostümen. Der Spaß beginnt mit der Puppe, die den König des Karnevals darstellt. Natürlich wird er von der Königin des Karnevals begleitet, aber während der Parade gibt es viele große Figuren. </a:t>
            </a:r>
            <a:endParaRPr lang="pl-PL" dirty="0">
              <a:latin typeface="Comic Sans MS" panose="030F0702030302020204" pitchFamily="66" charset="0"/>
            </a:endParaRPr>
          </a:p>
        </p:txBody>
      </p:sp>
    </p:spTree>
    <p:extLst>
      <p:ext uri="{BB962C8B-B14F-4D97-AF65-F5344CB8AC3E}">
        <p14:creationId xmlns:p14="http://schemas.microsoft.com/office/powerpoint/2010/main" val="110569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156"/>
                                        </p:tgtEl>
                                        <p:attrNameLst>
                                          <p:attrName>style.visibility</p:attrName>
                                        </p:attrNameLst>
                                      </p:cBhvr>
                                      <p:to>
                                        <p:strVal val="visible"/>
                                      </p:to>
                                    </p:set>
                                    <p:anim calcmode="lin" valueType="num">
                                      <p:cBhvr>
                                        <p:cTn id="15" dur="500" fill="hold"/>
                                        <p:tgtEl>
                                          <p:spTgt spid="6156"/>
                                        </p:tgtEl>
                                        <p:attrNameLst>
                                          <p:attrName>ppt_w</p:attrName>
                                        </p:attrNameLst>
                                      </p:cBhvr>
                                      <p:tavLst>
                                        <p:tav tm="0">
                                          <p:val>
                                            <p:fltVal val="0"/>
                                          </p:val>
                                        </p:tav>
                                        <p:tav tm="100000">
                                          <p:val>
                                            <p:strVal val="#ppt_w"/>
                                          </p:val>
                                        </p:tav>
                                      </p:tavLst>
                                    </p:anim>
                                    <p:anim calcmode="lin" valueType="num">
                                      <p:cBhvr>
                                        <p:cTn id="16" dur="500" fill="hold"/>
                                        <p:tgtEl>
                                          <p:spTgt spid="6156"/>
                                        </p:tgtEl>
                                        <p:attrNameLst>
                                          <p:attrName>ppt_h</p:attrName>
                                        </p:attrNameLst>
                                      </p:cBhvr>
                                      <p:tavLst>
                                        <p:tav tm="0">
                                          <p:val>
                                            <p:fltVal val="0"/>
                                          </p:val>
                                        </p:tav>
                                        <p:tav tm="100000">
                                          <p:val>
                                            <p:strVal val="#ppt_h"/>
                                          </p:val>
                                        </p:tav>
                                      </p:tavLst>
                                    </p:anim>
                                    <p:anim calcmode="lin" valueType="num">
                                      <p:cBhvr>
                                        <p:cTn id="17" dur="500" fill="hold"/>
                                        <p:tgtEl>
                                          <p:spTgt spid="6156"/>
                                        </p:tgtEl>
                                        <p:attrNameLst>
                                          <p:attrName>style.rotation</p:attrName>
                                        </p:attrNameLst>
                                      </p:cBhvr>
                                      <p:tavLst>
                                        <p:tav tm="0">
                                          <p:val>
                                            <p:fltVal val="360"/>
                                          </p:val>
                                        </p:tav>
                                        <p:tav tm="100000">
                                          <p:val>
                                            <p:fltVal val="0"/>
                                          </p:val>
                                        </p:tav>
                                      </p:tavLst>
                                    </p:anim>
                                    <p:animEffect transition="in" filter="fade">
                                      <p:cBhvr>
                                        <p:cTn id="18" dur="500"/>
                                        <p:tgtEl>
                                          <p:spTgt spid="6156"/>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152"/>
                                        </p:tgtEl>
                                        <p:attrNameLst>
                                          <p:attrName>style.visibility</p:attrName>
                                        </p:attrNameLst>
                                      </p:cBhvr>
                                      <p:to>
                                        <p:strVal val="visible"/>
                                      </p:to>
                                    </p:set>
                                    <p:animEffect transition="in" filter="fade">
                                      <p:cBhvr>
                                        <p:cTn id="23" dur="2000"/>
                                        <p:tgtEl>
                                          <p:spTgt spid="6152"/>
                                        </p:tgtEl>
                                      </p:cBhvr>
                                    </p:animEffect>
                                    <p:anim calcmode="lin" valueType="num">
                                      <p:cBhvr>
                                        <p:cTn id="24" dur="2000" fill="hold"/>
                                        <p:tgtEl>
                                          <p:spTgt spid="6152"/>
                                        </p:tgtEl>
                                        <p:attrNameLst>
                                          <p:attrName>style.rotation</p:attrName>
                                        </p:attrNameLst>
                                      </p:cBhvr>
                                      <p:tavLst>
                                        <p:tav tm="0">
                                          <p:val>
                                            <p:fltVal val="720"/>
                                          </p:val>
                                        </p:tav>
                                        <p:tav tm="100000">
                                          <p:val>
                                            <p:fltVal val="0"/>
                                          </p:val>
                                        </p:tav>
                                      </p:tavLst>
                                    </p:anim>
                                    <p:anim calcmode="lin" valueType="num">
                                      <p:cBhvr>
                                        <p:cTn id="25" dur="2000" fill="hold"/>
                                        <p:tgtEl>
                                          <p:spTgt spid="6152"/>
                                        </p:tgtEl>
                                        <p:attrNameLst>
                                          <p:attrName>ppt_h</p:attrName>
                                        </p:attrNameLst>
                                      </p:cBhvr>
                                      <p:tavLst>
                                        <p:tav tm="0">
                                          <p:val>
                                            <p:fltVal val="0"/>
                                          </p:val>
                                        </p:tav>
                                        <p:tav tm="100000">
                                          <p:val>
                                            <p:strVal val="#ppt_h"/>
                                          </p:val>
                                        </p:tav>
                                      </p:tavLst>
                                    </p:anim>
                                    <p:anim calcmode="lin" valueType="num">
                                      <p:cBhvr>
                                        <p:cTn id="26" dur="2000" fill="hold"/>
                                        <p:tgtEl>
                                          <p:spTgt spid="615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154"/>
                                        </p:tgtEl>
                                        <p:attrNameLst>
                                          <p:attrName>style.visibility</p:attrName>
                                        </p:attrNameLst>
                                      </p:cBhvr>
                                      <p:to>
                                        <p:strVal val="visible"/>
                                      </p:to>
                                    </p:set>
                                    <p:animEffect transition="in" filter="blinds(horizontal)">
                                      <p:cBhvr>
                                        <p:cTn id="31" dur="500"/>
                                        <p:tgtEl>
                                          <p:spTgt spid="615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150"/>
                                        </p:tgtEl>
                                        <p:attrNameLst>
                                          <p:attrName>style.visibility</p:attrName>
                                        </p:attrNameLst>
                                      </p:cBhvr>
                                      <p:to>
                                        <p:strVal val="visible"/>
                                      </p:to>
                                    </p:set>
                                    <p:anim calcmode="lin" valueType="num">
                                      <p:cBhvr>
                                        <p:cTn id="36" dur="1000" fill="hold"/>
                                        <p:tgtEl>
                                          <p:spTgt spid="6150"/>
                                        </p:tgtEl>
                                        <p:attrNameLst>
                                          <p:attrName>ppt_w</p:attrName>
                                        </p:attrNameLst>
                                      </p:cBhvr>
                                      <p:tavLst>
                                        <p:tav tm="0">
                                          <p:val>
                                            <p:fltVal val="0"/>
                                          </p:val>
                                        </p:tav>
                                        <p:tav tm="100000">
                                          <p:val>
                                            <p:strVal val="#ppt_w"/>
                                          </p:val>
                                        </p:tav>
                                      </p:tavLst>
                                    </p:anim>
                                    <p:anim calcmode="lin" valueType="num">
                                      <p:cBhvr>
                                        <p:cTn id="37" dur="1000" fill="hold"/>
                                        <p:tgtEl>
                                          <p:spTgt spid="6150"/>
                                        </p:tgtEl>
                                        <p:attrNameLst>
                                          <p:attrName>ppt_h</p:attrName>
                                        </p:attrNameLst>
                                      </p:cBhvr>
                                      <p:tavLst>
                                        <p:tav tm="0">
                                          <p:val>
                                            <p:fltVal val="0"/>
                                          </p:val>
                                        </p:tav>
                                        <p:tav tm="100000">
                                          <p:val>
                                            <p:strVal val="#ppt_h"/>
                                          </p:val>
                                        </p:tav>
                                      </p:tavLst>
                                    </p:anim>
                                    <p:anim calcmode="lin" valueType="num">
                                      <p:cBhvr>
                                        <p:cTn id="38" dur="1000" fill="hold"/>
                                        <p:tgtEl>
                                          <p:spTgt spid="6150"/>
                                        </p:tgtEl>
                                        <p:attrNameLst>
                                          <p:attrName>style.rotation</p:attrName>
                                        </p:attrNameLst>
                                      </p:cBhvr>
                                      <p:tavLst>
                                        <p:tav tm="0">
                                          <p:val>
                                            <p:fltVal val="90"/>
                                          </p:val>
                                        </p:tav>
                                        <p:tav tm="100000">
                                          <p:val>
                                            <p:fltVal val="0"/>
                                          </p:val>
                                        </p:tav>
                                      </p:tavLst>
                                    </p:anim>
                                    <p:animEffect transition="in" filter="fade">
                                      <p:cBhvr>
                                        <p:cTn id="39" dur="1000"/>
                                        <p:tgtEl>
                                          <p:spTgt spid="615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ppt_y</p:attrName>
                                        </p:attrNameLst>
                                      </p:cBhvr>
                                      <p:tavLst>
                                        <p:tav tm="0">
                                          <p:val>
                                            <p:strVal val="#ppt_y+#ppt_h*1.125000"/>
                                          </p:val>
                                        </p:tav>
                                        <p:tav tm="100000">
                                          <p:val>
                                            <p:strVal val="#ppt_y"/>
                                          </p:val>
                                        </p:tav>
                                      </p:tavLst>
                                    </p:anim>
                                    <p:animEffect transition="in" filter="wipe(up)">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8240" y="114293"/>
            <a:ext cx="7223760" cy="2031325"/>
          </a:xfrm>
          <a:prstGeom prst="rect">
            <a:avLst/>
          </a:prstGeom>
        </p:spPr>
        <p:txBody>
          <a:bodyPr wrap="square">
            <a:spAutoFit/>
          </a:bodyPr>
          <a:lstStyle/>
          <a:p>
            <a:r>
              <a:rPr lang="de-DE" dirty="0" smtClean="0">
                <a:solidFill>
                  <a:srgbClr val="000000"/>
                </a:solidFill>
                <a:latin typeface="Comic Sans MS" panose="030F0702030302020204" pitchFamily="66" charset="0"/>
              </a:rPr>
              <a:t>Zu </a:t>
            </a:r>
            <a:r>
              <a:rPr lang="de-DE" dirty="0">
                <a:solidFill>
                  <a:srgbClr val="000000"/>
                </a:solidFill>
                <a:latin typeface="Comic Sans MS" panose="030F0702030302020204" pitchFamily="66" charset="0"/>
              </a:rPr>
              <a:t>den Höhepunkten der Veranstaltung zählen die Lichtparade (eine Prozession von Puppen, Streitwagen, Kunden und Tänzern, alle mit ausgezeichneter Musik und Lichtbeleuchtung umrahmt) und die Blumenschlacht (Plattformen, die mit einer großen Anzahl von Blumen geschmückt sind, verlassen die Straßen der Stadt). und bunte Verkleidungen, die sie reiten, werfen Blumen auf die Teilnehmer). </a:t>
            </a:r>
            <a:endParaRPr lang="pl-PL" dirty="0">
              <a:latin typeface="Comic Sans MS" panose="030F0702030302020204" pitchFamily="66" charset="0"/>
            </a:endParaRPr>
          </a:p>
        </p:txBody>
      </p:sp>
      <p:pic>
        <p:nvPicPr>
          <p:cNvPr id="7170"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4" y="3376289"/>
            <a:ext cx="4615120" cy="259652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Zobacz obraz źródło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204" y="4545325"/>
            <a:ext cx="4306783" cy="215339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Zobacz obraz źródłow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07" y="349366"/>
            <a:ext cx="4234697" cy="299610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Zobacz obraz źródłow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204" y="2145618"/>
            <a:ext cx="3428152" cy="23997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Zobacz obraz źródłow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5356" y="2152179"/>
            <a:ext cx="3048000" cy="238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457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fade">
                                      <p:cBhvr>
                                        <p:cTn id="14" dur="2000"/>
                                        <p:tgtEl>
                                          <p:spTgt spid="7174"/>
                                        </p:tgtEl>
                                      </p:cBhvr>
                                    </p:animEffect>
                                    <p:anim calcmode="lin" valueType="num">
                                      <p:cBhvr>
                                        <p:cTn id="15" dur="2000" fill="hold"/>
                                        <p:tgtEl>
                                          <p:spTgt spid="7174"/>
                                        </p:tgtEl>
                                        <p:attrNameLst>
                                          <p:attrName>ppt_w</p:attrName>
                                        </p:attrNameLst>
                                      </p:cBhvr>
                                      <p:tavLst>
                                        <p:tav tm="0" fmla="#ppt_w*sin(2.5*pi*$)">
                                          <p:val>
                                            <p:fltVal val="0"/>
                                          </p:val>
                                        </p:tav>
                                        <p:tav tm="100000">
                                          <p:val>
                                            <p:fltVal val="1"/>
                                          </p:val>
                                        </p:tav>
                                      </p:tavLst>
                                    </p:anim>
                                    <p:anim calcmode="lin" valueType="num">
                                      <p:cBhvr>
                                        <p:cTn id="16" dur="2000" fill="hold"/>
                                        <p:tgtEl>
                                          <p:spTgt spid="717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randombar(horizontal)">
                                      <p:cBhvr>
                                        <p:cTn id="21" dur="5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wipe(down)">
                                      <p:cBhvr>
                                        <p:cTn id="26" dur="580">
                                          <p:stCondLst>
                                            <p:cond delay="0"/>
                                          </p:stCondLst>
                                        </p:cTn>
                                        <p:tgtEl>
                                          <p:spTgt spid="7176"/>
                                        </p:tgtEl>
                                      </p:cBhvr>
                                    </p:animEffect>
                                    <p:anim calcmode="lin" valueType="num">
                                      <p:cBhvr>
                                        <p:cTn id="27" dur="1822" tmFilter="0,0; 0.14,0.36; 0.43,0.73; 0.71,0.91; 1.0,1.0">
                                          <p:stCondLst>
                                            <p:cond delay="0"/>
                                          </p:stCondLst>
                                        </p:cTn>
                                        <p:tgtEl>
                                          <p:spTgt spid="717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17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17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17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176"/>
                                        </p:tgtEl>
                                        <p:attrNameLst>
                                          <p:attrName>ppt_y</p:attrName>
                                        </p:attrNameLst>
                                      </p:cBhvr>
                                      <p:tavLst>
                                        <p:tav tm="0" fmla="#ppt_y-sin(pi*$)/81">
                                          <p:val>
                                            <p:fltVal val="0"/>
                                          </p:val>
                                        </p:tav>
                                        <p:tav tm="100000">
                                          <p:val>
                                            <p:fltVal val="1"/>
                                          </p:val>
                                        </p:tav>
                                      </p:tavLst>
                                    </p:anim>
                                    <p:animScale>
                                      <p:cBhvr>
                                        <p:cTn id="32" dur="26">
                                          <p:stCondLst>
                                            <p:cond delay="650"/>
                                          </p:stCondLst>
                                        </p:cTn>
                                        <p:tgtEl>
                                          <p:spTgt spid="7176"/>
                                        </p:tgtEl>
                                      </p:cBhvr>
                                      <p:to x="100000" y="60000"/>
                                    </p:animScale>
                                    <p:animScale>
                                      <p:cBhvr>
                                        <p:cTn id="33" dur="166" decel="50000">
                                          <p:stCondLst>
                                            <p:cond delay="676"/>
                                          </p:stCondLst>
                                        </p:cTn>
                                        <p:tgtEl>
                                          <p:spTgt spid="7176"/>
                                        </p:tgtEl>
                                      </p:cBhvr>
                                      <p:to x="100000" y="100000"/>
                                    </p:animScale>
                                    <p:animScale>
                                      <p:cBhvr>
                                        <p:cTn id="34" dur="26">
                                          <p:stCondLst>
                                            <p:cond delay="1312"/>
                                          </p:stCondLst>
                                        </p:cTn>
                                        <p:tgtEl>
                                          <p:spTgt spid="7176"/>
                                        </p:tgtEl>
                                      </p:cBhvr>
                                      <p:to x="100000" y="80000"/>
                                    </p:animScale>
                                    <p:animScale>
                                      <p:cBhvr>
                                        <p:cTn id="35" dur="166" decel="50000">
                                          <p:stCondLst>
                                            <p:cond delay="1338"/>
                                          </p:stCondLst>
                                        </p:cTn>
                                        <p:tgtEl>
                                          <p:spTgt spid="7176"/>
                                        </p:tgtEl>
                                      </p:cBhvr>
                                      <p:to x="100000" y="100000"/>
                                    </p:animScale>
                                    <p:animScale>
                                      <p:cBhvr>
                                        <p:cTn id="36" dur="26">
                                          <p:stCondLst>
                                            <p:cond delay="1642"/>
                                          </p:stCondLst>
                                        </p:cTn>
                                        <p:tgtEl>
                                          <p:spTgt spid="7176"/>
                                        </p:tgtEl>
                                      </p:cBhvr>
                                      <p:to x="100000" y="90000"/>
                                    </p:animScale>
                                    <p:animScale>
                                      <p:cBhvr>
                                        <p:cTn id="37" dur="166" decel="50000">
                                          <p:stCondLst>
                                            <p:cond delay="1668"/>
                                          </p:stCondLst>
                                        </p:cTn>
                                        <p:tgtEl>
                                          <p:spTgt spid="7176"/>
                                        </p:tgtEl>
                                      </p:cBhvr>
                                      <p:to x="100000" y="100000"/>
                                    </p:animScale>
                                    <p:animScale>
                                      <p:cBhvr>
                                        <p:cTn id="38" dur="26">
                                          <p:stCondLst>
                                            <p:cond delay="1808"/>
                                          </p:stCondLst>
                                        </p:cTn>
                                        <p:tgtEl>
                                          <p:spTgt spid="7176"/>
                                        </p:tgtEl>
                                      </p:cBhvr>
                                      <p:to x="100000" y="95000"/>
                                    </p:animScale>
                                    <p:animScale>
                                      <p:cBhvr>
                                        <p:cTn id="39" dur="166" decel="50000">
                                          <p:stCondLst>
                                            <p:cond delay="1834"/>
                                          </p:stCondLst>
                                        </p:cTn>
                                        <p:tgtEl>
                                          <p:spTgt spid="717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7178"/>
                                        </p:tgtEl>
                                        <p:attrNameLst>
                                          <p:attrName>style.visibility</p:attrName>
                                        </p:attrNameLst>
                                      </p:cBhvr>
                                      <p:to>
                                        <p:strVal val="visible"/>
                                      </p:to>
                                    </p:set>
                                    <p:anim calcmode="lin" valueType="num">
                                      <p:cBhvr>
                                        <p:cTn id="44" dur="1000" fill="hold"/>
                                        <p:tgtEl>
                                          <p:spTgt spid="7178"/>
                                        </p:tgtEl>
                                        <p:attrNameLst>
                                          <p:attrName>ppt_w</p:attrName>
                                        </p:attrNameLst>
                                      </p:cBhvr>
                                      <p:tavLst>
                                        <p:tav tm="0">
                                          <p:val>
                                            <p:strVal val="#ppt_w+.3"/>
                                          </p:val>
                                        </p:tav>
                                        <p:tav tm="100000">
                                          <p:val>
                                            <p:strVal val="#ppt_w"/>
                                          </p:val>
                                        </p:tav>
                                      </p:tavLst>
                                    </p:anim>
                                    <p:anim calcmode="lin" valueType="num">
                                      <p:cBhvr>
                                        <p:cTn id="45" dur="1000" fill="hold"/>
                                        <p:tgtEl>
                                          <p:spTgt spid="7178"/>
                                        </p:tgtEl>
                                        <p:attrNameLst>
                                          <p:attrName>ppt_h</p:attrName>
                                        </p:attrNameLst>
                                      </p:cBhvr>
                                      <p:tavLst>
                                        <p:tav tm="0">
                                          <p:val>
                                            <p:strVal val="#ppt_h"/>
                                          </p:val>
                                        </p:tav>
                                        <p:tav tm="100000">
                                          <p:val>
                                            <p:strVal val="#ppt_h"/>
                                          </p:val>
                                        </p:tav>
                                      </p:tavLst>
                                    </p:anim>
                                    <p:animEffect transition="in" filter="fade">
                                      <p:cBhvr>
                                        <p:cTn id="46" dur="1000"/>
                                        <p:tgtEl>
                                          <p:spTgt spid="717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7172"/>
                                        </p:tgtEl>
                                        <p:attrNameLst>
                                          <p:attrName>style.visibility</p:attrName>
                                        </p:attrNameLst>
                                      </p:cBhvr>
                                      <p:to>
                                        <p:strVal val="visible"/>
                                      </p:to>
                                    </p:set>
                                    <p:animEffect transition="in" filter="barn(inVertical)">
                                      <p:cBhvr>
                                        <p:cTn id="5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06" y="196000"/>
            <a:ext cx="3773790" cy="923330"/>
          </a:xfrm>
          <a:prstGeom prst="rect">
            <a:avLst/>
          </a:prstGeom>
        </p:spPr>
        <p:txBody>
          <a:bodyPr wrap="none">
            <a:spAutoFit/>
          </a:bodyPr>
          <a:lstStyle/>
          <a:p>
            <a:pPr lvl="0" algn="ctr"/>
            <a:r>
              <a:rPr lang="pl-PL" sz="5400" b="1" dirty="0" smtClean="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rPr>
              <a:t>Deutschland</a:t>
            </a:r>
            <a:endParaRPr lang="en-US" sz="5400" b="1" dirty="0">
              <a:ln w="12700">
                <a:solidFill>
                  <a:srgbClr val="A5A5A5">
                    <a:lumMod val="50000"/>
                  </a:srgbClr>
                </a:solidFill>
                <a:prstDash val="solid"/>
              </a:ln>
              <a:pattFill prst="narHorz">
                <a:fgClr>
                  <a:srgbClr val="A5A5A5"/>
                </a:fgClr>
                <a:bgClr>
                  <a:srgbClr val="A5A5A5">
                    <a:lumMod val="40000"/>
                    <a:lumOff val="60000"/>
                  </a:srgbClr>
                </a:bgClr>
              </a:pattFill>
              <a:effectLst>
                <a:innerShdw blurRad="177800">
                  <a:srgbClr val="A5A5A5">
                    <a:lumMod val="50000"/>
                  </a:srgbClr>
                </a:innerShdw>
              </a:effectLst>
            </a:endParaRPr>
          </a:p>
        </p:txBody>
      </p:sp>
      <p:pic>
        <p:nvPicPr>
          <p:cNvPr id="1026"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6" y="1201899"/>
            <a:ext cx="4662880" cy="262287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7" y="3829840"/>
            <a:ext cx="4283108" cy="2402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876" y="3829839"/>
            <a:ext cx="3762102" cy="24071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bacz obraz źródłow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646" y="1189889"/>
            <a:ext cx="3996284" cy="26468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35290" y="1412590"/>
            <a:ext cx="3056710" cy="4801314"/>
          </a:xfrm>
          <a:prstGeom prst="rect">
            <a:avLst/>
          </a:prstGeom>
        </p:spPr>
        <p:txBody>
          <a:bodyPr wrap="square">
            <a:spAutoFit/>
          </a:bodyPr>
          <a:lstStyle/>
          <a:p>
            <a:r>
              <a:rPr lang="de-DE" dirty="0" smtClean="0">
                <a:solidFill>
                  <a:srgbClr val="000000"/>
                </a:solidFill>
                <a:latin typeface="Comic Sans MS" panose="030F0702030302020204" pitchFamily="66" charset="0"/>
              </a:rPr>
              <a:t>Karneval </a:t>
            </a:r>
            <a:r>
              <a:rPr lang="de-DE" dirty="0">
                <a:solidFill>
                  <a:srgbClr val="000000"/>
                </a:solidFill>
                <a:latin typeface="Comic Sans MS" panose="030F0702030302020204" pitchFamily="66" charset="0"/>
              </a:rPr>
              <a:t>ist eines der wichtigsten deutschen Kulturereignisse. Dann übernehmen die Frauen die Kontrolle über die Stadt - sie stürmen das Rathausgebäude und schneiden jedem Mann, dem sie begegnen, einschließlich der Beamten, die Krawatten ab. Ihr "Besuch" endet mit der Übernahme der symbolischen Schlüssel zum Stadttor, dank derer die Stadt ihnen an diesem einen Tag gehört.</a:t>
            </a:r>
            <a:endParaRPr lang="pl-PL" dirty="0">
              <a:latin typeface="Comic Sans MS" panose="030F0702030302020204" pitchFamily="66" charset="0"/>
            </a:endParaRPr>
          </a:p>
        </p:txBody>
      </p:sp>
      <p:sp>
        <p:nvSpPr>
          <p:cNvPr id="4" name="Rectangle 3"/>
          <p:cNvSpPr/>
          <p:nvPr/>
        </p:nvSpPr>
        <p:spPr>
          <a:xfrm>
            <a:off x="3654728" y="749998"/>
            <a:ext cx="237566" cy="369332"/>
          </a:xfrm>
          <a:prstGeom prst="rect">
            <a:avLst/>
          </a:prstGeom>
        </p:spPr>
        <p:txBody>
          <a:bodyPr wrap="none">
            <a:spAutoFit/>
          </a:bodyPr>
          <a:lstStyle/>
          <a:p>
            <a:r>
              <a:rPr lang="pl-PL" dirty="0" smtClean="0"/>
              <a:t> </a:t>
            </a:r>
            <a:endParaRPr lang="pl-PL" dirty="0"/>
          </a:p>
        </p:txBody>
      </p:sp>
      <p:sp>
        <p:nvSpPr>
          <p:cNvPr id="5" name="Rectangle 4"/>
          <p:cNvSpPr/>
          <p:nvPr/>
        </p:nvSpPr>
        <p:spPr>
          <a:xfrm flipH="1">
            <a:off x="342510" y="3333152"/>
            <a:ext cx="3497974" cy="523220"/>
          </a:xfrm>
          <a:prstGeom prst="rect">
            <a:avLst/>
          </a:prstGeom>
        </p:spPr>
        <p:txBody>
          <a:bodyPr wrap="square">
            <a:spAutoFit/>
          </a:bodyPr>
          <a:lstStyle/>
          <a:p>
            <a:r>
              <a:rPr lang="pl-PL" sz="2800" dirty="0">
                <a:latin typeface="Gabriola" panose="04040605051002020D02" pitchFamily="82" charset="0"/>
              </a:rPr>
              <a:t>Köln</a:t>
            </a:r>
            <a:r>
              <a:rPr lang="pl-PL" dirty="0"/>
              <a:t> </a:t>
            </a:r>
          </a:p>
        </p:txBody>
      </p:sp>
    </p:spTree>
    <p:extLst>
      <p:ext uri="{BB962C8B-B14F-4D97-AF65-F5344CB8AC3E}">
        <p14:creationId xmlns:p14="http://schemas.microsoft.com/office/powerpoint/2010/main" val="21399324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edge">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plus(in)">
                                      <p:cBhvr>
                                        <p:cTn id="17" dur="20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500" fill="hold"/>
                                        <p:tgtEl>
                                          <p:spTgt spid="1030"/>
                                        </p:tgtEl>
                                        <p:attrNameLst>
                                          <p:attrName>ppt_w</p:attrName>
                                        </p:attrNameLst>
                                      </p:cBhvr>
                                      <p:tavLst>
                                        <p:tav tm="0">
                                          <p:val>
                                            <p:fltVal val="0"/>
                                          </p:val>
                                        </p:tav>
                                        <p:tav tm="100000">
                                          <p:val>
                                            <p:strVal val="#ppt_w"/>
                                          </p:val>
                                        </p:tav>
                                      </p:tavLst>
                                    </p:anim>
                                    <p:anim calcmode="lin" valueType="num">
                                      <p:cBhvr>
                                        <p:cTn id="23" dur="500" fill="hold"/>
                                        <p:tgtEl>
                                          <p:spTgt spid="1030"/>
                                        </p:tgtEl>
                                        <p:attrNameLst>
                                          <p:attrName>ppt_h</p:attrName>
                                        </p:attrNameLst>
                                      </p:cBhvr>
                                      <p:tavLst>
                                        <p:tav tm="0">
                                          <p:val>
                                            <p:fltVal val="0"/>
                                          </p:val>
                                        </p:tav>
                                        <p:tav tm="100000">
                                          <p:val>
                                            <p:strVal val="#ppt_h"/>
                                          </p:val>
                                        </p:tav>
                                      </p:tavLst>
                                    </p:anim>
                                    <p:anim calcmode="lin" valueType="num">
                                      <p:cBhvr>
                                        <p:cTn id="24" dur="500" fill="hold"/>
                                        <p:tgtEl>
                                          <p:spTgt spid="1030"/>
                                        </p:tgtEl>
                                        <p:attrNameLst>
                                          <p:attrName>style.rotation</p:attrName>
                                        </p:attrNameLst>
                                      </p:cBhvr>
                                      <p:tavLst>
                                        <p:tav tm="0">
                                          <p:val>
                                            <p:fltVal val="360"/>
                                          </p:val>
                                        </p:tav>
                                        <p:tav tm="100000">
                                          <p:val>
                                            <p:fltVal val="0"/>
                                          </p:val>
                                        </p:tav>
                                      </p:tavLst>
                                    </p:anim>
                                    <p:animEffect transition="in" filter="fade">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614" y="215340"/>
            <a:ext cx="6096000" cy="2862322"/>
          </a:xfrm>
          <a:prstGeom prst="rect">
            <a:avLst/>
          </a:prstGeom>
        </p:spPr>
        <p:txBody>
          <a:bodyPr>
            <a:spAutoFit/>
          </a:bodyPr>
          <a:lstStyle/>
          <a:p>
            <a:r>
              <a:rPr lang="de-DE" dirty="0" smtClean="0">
                <a:solidFill>
                  <a:srgbClr val="000000"/>
                </a:solidFill>
                <a:latin typeface="Comic Sans MS" panose="030F0702030302020204" pitchFamily="66" charset="0"/>
              </a:rPr>
              <a:t>Der </a:t>
            </a:r>
            <a:r>
              <a:rPr lang="de-DE" dirty="0">
                <a:solidFill>
                  <a:srgbClr val="000000"/>
                </a:solidFill>
                <a:latin typeface="Comic Sans MS" panose="030F0702030302020204" pitchFamily="66" charset="0"/>
              </a:rPr>
              <a:t>Rosenmontag ist der Höhepunkt des Festes mit einer großen Parade, die von einem Prinzen, einem Bauern und einer Jungfrau geleitet wird. Es folgen Hunderte anderer Plattformen, auf denen Sie viele lustige Puppen sehen können, die Politiker, Prominente und wichtige lokale Charaktere darstellen - weshalb die Veranstaltung als nationale Feier der Satire bezeichnet wird.</a:t>
            </a:r>
          </a:p>
          <a:p>
            <a:r>
              <a:rPr lang="de-DE" dirty="0">
                <a:solidFill>
                  <a:srgbClr val="000000"/>
                </a:solidFill>
                <a:latin typeface="Comic Sans MS" panose="030F0702030302020204" pitchFamily="66" charset="0"/>
              </a:rPr>
              <a:t>Blumen und Süßigkeiten werden auch von den Karren zu den Zuschauern verteilt </a:t>
            </a:r>
            <a:endParaRPr lang="pl-PL" b="0" i="0" dirty="0">
              <a:solidFill>
                <a:srgbClr val="000000"/>
              </a:solidFill>
              <a:effectLst/>
              <a:latin typeface="Comic Sans MS" panose="030F0702030302020204" pitchFamily="66" charset="0"/>
            </a:endParaRPr>
          </a:p>
        </p:txBody>
      </p:sp>
      <p:pic>
        <p:nvPicPr>
          <p:cNvPr id="1026"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045" y="302886"/>
            <a:ext cx="3813944" cy="2144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obacz obraz źródłow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5009" y="3062159"/>
            <a:ext cx="2161250" cy="3244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bacz obraz źródłow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44" y="4567949"/>
            <a:ext cx="3773533" cy="21226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bacz obraz źródłow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3577" y="3062159"/>
            <a:ext cx="3352504" cy="22374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obacz obraz źródłow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6081" y="3062159"/>
            <a:ext cx="2318928" cy="17391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Zobacz obraz źródłow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6080" y="4801355"/>
            <a:ext cx="2069806" cy="20654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Zobacz obraz źródłow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045" y="2447224"/>
            <a:ext cx="3773533" cy="212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45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fade">
                                      <p:cBhvr>
                                        <p:cTn id="13" dur="1000"/>
                                        <p:tgtEl>
                                          <p:spTgt spid="1040"/>
                                        </p:tgtEl>
                                      </p:cBhvr>
                                    </p:animEffect>
                                    <p:anim calcmode="lin" valueType="num">
                                      <p:cBhvr>
                                        <p:cTn id="14" dur="1000" fill="hold"/>
                                        <p:tgtEl>
                                          <p:spTgt spid="1040"/>
                                        </p:tgtEl>
                                        <p:attrNameLst>
                                          <p:attrName>ppt_x</p:attrName>
                                        </p:attrNameLst>
                                      </p:cBhvr>
                                      <p:tavLst>
                                        <p:tav tm="0">
                                          <p:val>
                                            <p:strVal val="#ppt_x"/>
                                          </p:val>
                                        </p:tav>
                                        <p:tav tm="100000">
                                          <p:val>
                                            <p:strVal val="#ppt_x"/>
                                          </p:val>
                                        </p:tav>
                                      </p:tavLst>
                                    </p:anim>
                                    <p:anim calcmode="lin" valueType="num">
                                      <p:cBhvr>
                                        <p:cTn id="15"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wipe(down)">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circle(in)">
                                      <p:cBhvr>
                                        <p:cTn id="25" dur="2000"/>
                                        <p:tgtEl>
                                          <p:spTgt spid="103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249"/>
                                          </p:stCondLst>
                                        </p:cTn>
                                        <p:tgtEl>
                                          <p:spTgt spid="10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038"/>
                                        </p:tgtEl>
                                        <p:attrNameLst>
                                          <p:attrName>style.visibility</p:attrName>
                                        </p:attrNameLst>
                                      </p:cBhvr>
                                      <p:to>
                                        <p:strVal val="visible"/>
                                      </p:to>
                                    </p:set>
                                    <p:animEffect transition="in" filter="fade">
                                      <p:cBhvr>
                                        <p:cTn id="34" dur="2000"/>
                                        <p:tgtEl>
                                          <p:spTgt spid="1038"/>
                                        </p:tgtEl>
                                      </p:cBhvr>
                                    </p:animEffect>
                                    <p:anim calcmode="lin" valueType="num">
                                      <p:cBhvr>
                                        <p:cTn id="35" dur="2000" fill="hold"/>
                                        <p:tgtEl>
                                          <p:spTgt spid="1038"/>
                                        </p:tgtEl>
                                        <p:attrNameLst>
                                          <p:attrName>ppt_w</p:attrName>
                                        </p:attrNameLst>
                                      </p:cBhvr>
                                      <p:tavLst>
                                        <p:tav tm="0" fmla="#ppt_w*sin(2.5*pi*$)">
                                          <p:val>
                                            <p:fltVal val="0"/>
                                          </p:val>
                                        </p:tav>
                                        <p:tav tm="100000">
                                          <p:val>
                                            <p:fltVal val="1"/>
                                          </p:val>
                                        </p:tav>
                                      </p:tavLst>
                                    </p:anim>
                                    <p:anim calcmode="lin" valueType="num">
                                      <p:cBhvr>
                                        <p:cTn id="36" dur="2000" fill="hold"/>
                                        <p:tgtEl>
                                          <p:spTgt spid="103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wipe(down)">
                                      <p:cBhvr>
                                        <p:cTn id="41" dur="580">
                                          <p:stCondLst>
                                            <p:cond delay="0"/>
                                          </p:stCondLst>
                                        </p:cTn>
                                        <p:tgtEl>
                                          <p:spTgt spid="1028"/>
                                        </p:tgtEl>
                                      </p:cBhvr>
                                    </p:animEffect>
                                    <p:anim calcmode="lin" valueType="num">
                                      <p:cBhvr>
                                        <p:cTn id="42"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8"/>
                                        </p:tgtEl>
                                      </p:cBhvr>
                                      <p:to x="100000" y="60000"/>
                                    </p:animScale>
                                    <p:animScale>
                                      <p:cBhvr>
                                        <p:cTn id="48" dur="166" decel="50000">
                                          <p:stCondLst>
                                            <p:cond delay="676"/>
                                          </p:stCondLst>
                                        </p:cTn>
                                        <p:tgtEl>
                                          <p:spTgt spid="1028"/>
                                        </p:tgtEl>
                                      </p:cBhvr>
                                      <p:to x="100000" y="100000"/>
                                    </p:animScale>
                                    <p:animScale>
                                      <p:cBhvr>
                                        <p:cTn id="49" dur="26">
                                          <p:stCondLst>
                                            <p:cond delay="1312"/>
                                          </p:stCondLst>
                                        </p:cTn>
                                        <p:tgtEl>
                                          <p:spTgt spid="1028"/>
                                        </p:tgtEl>
                                      </p:cBhvr>
                                      <p:to x="100000" y="80000"/>
                                    </p:animScale>
                                    <p:animScale>
                                      <p:cBhvr>
                                        <p:cTn id="50" dur="166" decel="50000">
                                          <p:stCondLst>
                                            <p:cond delay="1338"/>
                                          </p:stCondLst>
                                        </p:cTn>
                                        <p:tgtEl>
                                          <p:spTgt spid="1028"/>
                                        </p:tgtEl>
                                      </p:cBhvr>
                                      <p:to x="100000" y="100000"/>
                                    </p:animScale>
                                    <p:animScale>
                                      <p:cBhvr>
                                        <p:cTn id="51" dur="26">
                                          <p:stCondLst>
                                            <p:cond delay="1642"/>
                                          </p:stCondLst>
                                        </p:cTn>
                                        <p:tgtEl>
                                          <p:spTgt spid="1028"/>
                                        </p:tgtEl>
                                      </p:cBhvr>
                                      <p:to x="100000" y="90000"/>
                                    </p:animScale>
                                    <p:animScale>
                                      <p:cBhvr>
                                        <p:cTn id="52" dur="166" decel="50000">
                                          <p:stCondLst>
                                            <p:cond delay="1668"/>
                                          </p:stCondLst>
                                        </p:cTn>
                                        <p:tgtEl>
                                          <p:spTgt spid="1028"/>
                                        </p:tgtEl>
                                      </p:cBhvr>
                                      <p:to x="100000" y="100000"/>
                                    </p:animScale>
                                    <p:animScale>
                                      <p:cBhvr>
                                        <p:cTn id="53" dur="26">
                                          <p:stCondLst>
                                            <p:cond delay="1808"/>
                                          </p:stCondLst>
                                        </p:cTn>
                                        <p:tgtEl>
                                          <p:spTgt spid="1028"/>
                                        </p:tgtEl>
                                      </p:cBhvr>
                                      <p:to x="100000" y="95000"/>
                                    </p:animScale>
                                    <p:animScale>
                                      <p:cBhvr>
                                        <p:cTn id="54" dur="166" decel="50000">
                                          <p:stCondLst>
                                            <p:cond delay="1834"/>
                                          </p:stCondLst>
                                        </p:cTn>
                                        <p:tgtEl>
                                          <p:spTgt spid="102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900" decel="100000" fill="hold"/>
                                        <p:tgtEl>
                                          <p:spTgt spid="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727</Words>
  <Application>Microsoft Office PowerPoint</Application>
  <PresentationFormat>Panoramiczny</PresentationFormat>
  <Paragraphs>24</Paragraphs>
  <Slides>12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12</vt:i4>
      </vt:variant>
    </vt:vector>
  </HeadingPairs>
  <TitlesOfParts>
    <vt:vector size="19" baseType="lpstr">
      <vt:lpstr>Arial</vt:lpstr>
      <vt:lpstr>Calibri</vt:lpstr>
      <vt:lpstr>Calibri Light</vt:lpstr>
      <vt:lpstr>Comic Sans MS</vt:lpstr>
      <vt:lpstr>Gabriola</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Kucharczyk</dc:creator>
  <cp:lastModifiedBy>Janusz Sikorski</cp:lastModifiedBy>
  <cp:revision>30</cp:revision>
  <dcterms:created xsi:type="dcterms:W3CDTF">2021-01-26T18:53:41Z</dcterms:created>
  <dcterms:modified xsi:type="dcterms:W3CDTF">2021-02-04T09:22:03Z</dcterms:modified>
</cp:coreProperties>
</file>