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1" r:id="rId4"/>
    <p:sldId id="262" r:id="rId5"/>
    <p:sldId id="266" r:id="rId6"/>
    <p:sldId id="268" r:id="rId7"/>
    <p:sldId id="272" r:id="rId8"/>
    <p:sldId id="273" r:id="rId9"/>
    <p:sldId id="274" r:id="rId10"/>
    <p:sldId id="263" r:id="rId11"/>
    <p:sldId id="275" r:id="rId12"/>
    <p:sldId id="276" r:id="rId13"/>
    <p:sldId id="267" r:id="rId14"/>
    <p:sldId id="270" r:id="rId15"/>
    <p:sldId id="264" r:id="rId16"/>
    <p:sldId id="277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270BA-FA10-EEA1-E1EB-73D4527A9A3F}" v="354" dt="2022-01-19T16:04:16.627"/>
    <p1510:client id="{95451D23-15A2-4828-8ACF-B78611619E0C}" v="57" dt="2022-01-18T18:37:58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11639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587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85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42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3339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8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64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155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752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944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47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42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chröttersburg a.d.Weichsel. Płock. Awers dawnej pocztówki.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546" t="10512" r="2305" b="10782"/>
          <a:stretch>
            <a:fillRect/>
          </a:stretch>
        </p:blipFill>
        <p:spPr bwMode="auto">
          <a:xfrm>
            <a:off x="444843" y="0"/>
            <a:ext cx="117471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44250" y="322348"/>
            <a:ext cx="9418320" cy="19183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"/>
                <a:cs typeface="Calibri Light"/>
              </a:rPr>
              <a:t>Powstanie styczniowe na ziemiach płockich</a:t>
            </a:r>
            <a:endParaRPr lang="pl-PL" dirty="0">
              <a:latin typeface="Arial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830993" y="6119340"/>
            <a:ext cx="38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Bartosz </a:t>
            </a:r>
            <a:r>
              <a:rPr lang="pl-PL" dirty="0" err="1" smtClean="0"/>
              <a:t>Peciakowski</a:t>
            </a:r>
            <a:r>
              <a:rPr lang="pl-PL" dirty="0" smtClean="0"/>
              <a:t> klasa 3 TD 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5E0904-721C-4D68-9EB8-1C9752E3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466C88B-B170-4C69-85D3-FD6AD975F9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0FE256-DF37-4639-8CB7-2E2F1897AD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7A22E6-E84B-425B-9D6D-0DFE4390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600" y="758952"/>
            <a:ext cx="5157591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100" dirty="0" err="1">
                <a:solidFill>
                  <a:srgbClr val="FFFFFF"/>
                </a:solidFill>
                <a:latin typeface="Arial"/>
                <a:cs typeface="Arial"/>
              </a:rPr>
              <a:t>Pieczęci</a:t>
            </a:r>
            <a:r>
              <a:rPr lang="en-US" sz="6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Arial"/>
                <a:cs typeface="Arial"/>
              </a:rPr>
              <a:t>powstania</a:t>
            </a:r>
            <a:r>
              <a:rPr lang="en-US" sz="6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Arial"/>
                <a:cs typeface="Arial"/>
              </a:rPr>
              <a:t>styczniowego</a:t>
            </a:r>
            <a:endParaRPr lang="en-US" sz="6100">
              <a:solidFill>
                <a:srgbClr val="FFFFFF"/>
              </a:solidFill>
              <a:latin typeface="Arial"/>
              <a:cs typeface="Arial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FDD1039A-772C-4213-A092-0D8A9EF4AC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obiekt, moneta&#10;&#10;Opis wygenerowany automatycznie">
            <a:extLst>
              <a:ext uri="{FF2B5EF4-FFF2-40B4-BE49-F238E27FC236}">
                <a16:creationId xmlns:a16="http://schemas.microsoft.com/office/drawing/2014/main" xmlns="" id="{E28BAB65-3DEC-44C5-BDFB-AC45E9691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8206" y="484632"/>
            <a:ext cx="3488125" cy="58822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B39728D-66CA-4175-956D-FE26F3225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68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9470" y="182945"/>
            <a:ext cx="10898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nieudanym ataku na miasto znaczna część powstańców schroniła się w okolicznych lasach.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bn.org.pl/powstanie/zbiory/Grafiki/g003.jpg"/>
          <p:cNvPicPr>
            <a:picLocks noChangeAspect="1" noChangeArrowheads="1"/>
          </p:cNvPicPr>
          <p:nvPr/>
        </p:nvPicPr>
        <p:blipFill>
          <a:blip r:embed="rId2" cstate="print"/>
          <a:srcRect l="10156" t="9103" r="11642" b="10484"/>
          <a:stretch>
            <a:fillRect/>
          </a:stretch>
        </p:blipFill>
        <p:spPr bwMode="auto">
          <a:xfrm>
            <a:off x="2281880" y="1326290"/>
            <a:ext cx="6878595" cy="51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6563" y="5750181"/>
            <a:ext cx="10758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Część powstańców została aresztowana i osadzona w płockim więzieniu.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Więzienie, 1910. Miało wtedy ponad 100 lat. Zbudowane zostało przy ul. Więziennej (obecnie ul. Sienkiewicza) przez Dawida Gilly'ego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7246"/>
          <a:stretch>
            <a:fillRect/>
          </a:stretch>
        </p:blipFill>
        <p:spPr bwMode="auto">
          <a:xfrm>
            <a:off x="1944129" y="263611"/>
            <a:ext cx="6738551" cy="50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5E0904-721C-4D68-9EB8-1C9752E3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298ECBA-3258-45DF-8FD4-7581736BCC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62BF453-BD82-4B90-9FE7-5170313380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13A625C-A443-4986-A649-38C68DE4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992461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pl-PL" sz="3100" dirty="0" smtClean="0">
                <a:solidFill>
                  <a:srgbClr val="FFFFFF"/>
                </a:solidFill>
                <a:latin typeface="Arial"/>
                <a:cs typeface="Arial"/>
              </a:rPr>
              <a:t>Zygmunt </a:t>
            </a:r>
            <a:r>
              <a:rPr lang="pl-PL" sz="3100" dirty="0" err="1" smtClean="0">
                <a:solidFill>
                  <a:srgbClr val="FFFFFF"/>
                </a:solidFill>
                <a:latin typeface="Arial"/>
                <a:cs typeface="Arial"/>
              </a:rPr>
              <a:t>Padlewski</a:t>
            </a:r>
            <a:r>
              <a:rPr lang="pl-PL" sz="3100" dirty="0" smtClean="0">
                <a:solidFill>
                  <a:srgbClr val="FFFFFF"/>
                </a:solidFill>
                <a:latin typeface="Arial"/>
                <a:cs typeface="Arial"/>
              </a:rPr>
              <a:t> został rozstrzelany w Płocku 15 maja 1863 r.</a:t>
            </a:r>
            <a:endParaRPr lang="en-US" sz="3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072366D3-9B5C-42E1-9906-77FF6BB55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tekst, książka, stare, pozujący&#10;&#10;Opis wygenerowany automatycznie">
            <a:extLst>
              <a:ext uri="{FF2B5EF4-FFF2-40B4-BE49-F238E27FC236}">
                <a16:creationId xmlns:a16="http://schemas.microsoft.com/office/drawing/2014/main" xmlns="" id="{6A4D90F0-D298-4CCA-9B84-94FDC6E47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4375" y="1333185"/>
            <a:ext cx="6616823" cy="41851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21F5E60-4E89-4B16-A245-12BD993599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24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5E0904-721C-4D68-9EB8-1C9752E3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C05438-8975-4783-BCC7-9A4F0BD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F0ACCC9-A5C0-44FC-9472-E3E4BF4B4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3389CB-3142-45C3-AE49-2FD7AE20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573" y="758952"/>
            <a:ext cx="3907625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600" err="1">
                <a:solidFill>
                  <a:srgbClr val="FFFFFF"/>
                </a:solidFill>
                <a:latin typeface="Arial"/>
                <a:cs typeface="Arial"/>
              </a:rPr>
              <a:t>Tablica</a:t>
            </a:r>
            <a:r>
              <a:rPr lang="en-US" sz="4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600" err="1">
                <a:solidFill>
                  <a:srgbClr val="FFFFFF"/>
                </a:solidFill>
                <a:latin typeface="Arial"/>
                <a:cs typeface="Arial"/>
              </a:rPr>
              <a:t>pamięci</a:t>
            </a:r>
            <a:r>
              <a:rPr lang="en-US" sz="4600" dirty="0">
                <a:solidFill>
                  <a:srgbClr val="FFFFFF"/>
                </a:solidFill>
                <a:latin typeface="Arial"/>
                <a:cs typeface="Arial"/>
              </a:rPr>
              <a:t> gen. Zygmunta </a:t>
            </a:r>
            <a:r>
              <a:rPr lang="en-US" sz="4600" err="1">
                <a:solidFill>
                  <a:srgbClr val="FFFFFF"/>
                </a:solidFill>
                <a:latin typeface="Arial"/>
                <a:cs typeface="Arial"/>
              </a:rPr>
              <a:t>Padlewskiego</a:t>
            </a:r>
            <a:endParaRPr lang="en-US" sz="4600">
              <a:solidFill>
                <a:srgbClr val="FFFFFF"/>
              </a:solidFill>
              <a:latin typeface="Arial"/>
              <a:cs typeface="Arial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E8B8E8AE-1882-46F3-94E7-A2A391494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2283" y="0"/>
            <a:ext cx="60873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69C521A-0E3B-47FA-A9D0-3B63A4AE6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804" y="484632"/>
            <a:ext cx="4600575" cy="58887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5AE0C4B-4D5E-48B0-929B-038F7E948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90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5E0904-721C-4D68-9EB8-1C9752E3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2C05438-8975-4783-BCC7-9A4F0BD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F0ACCC9-A5C0-44FC-9472-E3E4BF4B4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1C4BE79-9177-416F-9DEF-72C7C268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573" y="758952"/>
            <a:ext cx="3907625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600" dirty="0">
                <a:solidFill>
                  <a:srgbClr val="FFFFFF"/>
                </a:solidFill>
                <a:latin typeface="Arial"/>
                <a:cs typeface="Arial"/>
              </a:rPr>
              <a:t>Herb </a:t>
            </a:r>
            <a:r>
              <a:rPr lang="en-US" sz="4600" dirty="0" err="1">
                <a:solidFill>
                  <a:srgbClr val="FFFFFF"/>
                </a:solidFill>
                <a:latin typeface="Arial"/>
                <a:cs typeface="Arial"/>
              </a:rPr>
              <a:t>powstania</a:t>
            </a:r>
            <a:r>
              <a:rPr lang="en-US" sz="4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600" dirty="0" err="1">
                <a:solidFill>
                  <a:srgbClr val="FFFFFF"/>
                </a:solidFill>
                <a:latin typeface="Arial"/>
                <a:cs typeface="Arial"/>
              </a:rPr>
              <a:t>styczniowego</a:t>
            </a:r>
            <a:endParaRPr lang="en-US" sz="4600">
              <a:solidFill>
                <a:srgbClr val="FFFFFF"/>
              </a:solidFill>
              <a:latin typeface="Arial"/>
              <a:cs typeface="Arial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E8B8E8AE-1882-46F3-94E7-A2A391494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2283" y="0"/>
            <a:ext cx="60873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C3DDD35A-D947-474E-8C0B-AF424C398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4183" y="738756"/>
            <a:ext cx="5151817" cy="538048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5AE0C4B-4D5E-48B0-929B-038F7E948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79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6562" y="381685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Źródła:</a:t>
            </a:r>
          </a:p>
          <a:p>
            <a:pPr eaLnBrk="0" hangingPunct="0"/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Dzieje Płocka, tom 2, Historia miasta w latach 1793 – 1945, Płock 2006. </a:t>
            </a:r>
          </a:p>
          <a:p>
            <a:pPr eaLnBrk="0" hangingPunct="0"/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Dziesięć wieków Płocka, praca zbiorowa, Płock 1969. </a:t>
            </a:r>
          </a:p>
          <a:p>
            <a:pPr eaLnBrk="0" hangingPunct="0"/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Karbowski W., Zygmunt </a:t>
            </a:r>
            <a:r>
              <a:rPr lang="pl-PL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Padlewski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Warszawa 1969. </a:t>
            </a:r>
          </a:p>
          <a:p>
            <a:pPr eaLnBrk="0" hangingPunct="0"/>
            <a:r>
              <a:rPr lang="pl-PL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www.ank.gov.pl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pl-PL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www.pocztowkiplocki.pl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pl-PL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www.plock.naszmiasto.pl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www.galeria24.pl </a:t>
            </a:r>
            <a:endParaRPr lang="pl-PL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C1F251-8223-4B05-B1E3-06FA6DD6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645106"/>
            <a:ext cx="4534047" cy="1422530"/>
          </a:xfrm>
        </p:spPr>
        <p:txBody>
          <a:bodyPr>
            <a:normAutofit/>
          </a:bodyPr>
          <a:lstStyle/>
          <a:p>
            <a:r>
              <a:rPr lang="pl-PL" dirty="0">
                <a:latin typeface="Arial"/>
                <a:cs typeface="Arial"/>
              </a:rPr>
              <a:t>Płock w powstaniu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231A1B-5BF2-4071-A263-B08C7495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455332"/>
            <a:ext cx="4572002" cy="3724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ea typeface="+mn-lt"/>
                <a:cs typeface="+mn-lt"/>
              </a:rPr>
              <a:t>Płocki epizod powstania styczniowego był ściśle związany z planowanym ulokowaniem w nim powstańczych władz Rządu Narodowego. </a:t>
            </a:r>
            <a:endParaRPr lang="pl-PL" dirty="0" smtClean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dirty="0" smtClean="0">
                <a:latin typeface="Arial"/>
                <a:ea typeface="+mn-lt"/>
                <a:cs typeface="+mn-lt"/>
              </a:rPr>
              <a:t>Miasto </a:t>
            </a:r>
            <a:r>
              <a:rPr lang="pl-PL" dirty="0">
                <a:latin typeface="Arial"/>
                <a:ea typeface="+mn-lt"/>
                <a:cs typeface="+mn-lt"/>
              </a:rPr>
              <a:t>miało być siedzibą głównych sił powstańczych, a Mazowsze Płockie wraz z Ziemią Dobrzyńską centralnym obszarem powstańczego ruchu.</a:t>
            </a:r>
          </a:p>
        </p:txBody>
      </p:sp>
      <p:pic>
        <p:nvPicPr>
          <p:cNvPr id="6" name="Picture 2" descr="Panorama Wzgórza Tumskiego"/>
          <p:cNvPicPr>
            <a:picLocks noChangeAspect="1" noChangeArrowheads="1"/>
          </p:cNvPicPr>
          <p:nvPr/>
        </p:nvPicPr>
        <p:blipFill>
          <a:blip r:embed="rId2" cstate="print"/>
          <a:srcRect l="7886" t="9137" b="12691"/>
          <a:stretch>
            <a:fillRect/>
          </a:stretch>
        </p:blipFill>
        <p:spPr bwMode="auto">
          <a:xfrm>
            <a:off x="115329" y="1013254"/>
            <a:ext cx="6233295" cy="467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27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azimierz Błaszczyński jako sztabskapitan rosyjskiej artylerii, przed 18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676" y="0"/>
            <a:ext cx="3641125" cy="50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2809103" y="53398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Komisarzem wojew</a:t>
            </a:r>
            <a:r>
              <a:rPr lang="pl-PL" dirty="0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dzkim został 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dward Rolski, a naczelnikiem wojskowym Kazimierz Konrad Błaszczyński.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olski - Katalog Powstańców Styczniow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859" y="103975"/>
            <a:ext cx="3710542" cy="4969476"/>
          </a:xfrm>
          <a:prstGeom prst="rect">
            <a:avLst/>
          </a:prstGeom>
          <a:noFill/>
        </p:spPr>
      </p:pic>
      <p:cxnSp>
        <p:nvCxnSpPr>
          <p:cNvPr id="6" name="Łącznik prosty ze strzałką 5"/>
          <p:cNvCxnSpPr/>
          <p:nvPr/>
        </p:nvCxnSpPr>
        <p:spPr>
          <a:xfrm flipH="1" flipV="1">
            <a:off x="4053016" y="4053016"/>
            <a:ext cx="2026508" cy="1359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7858897" y="4843849"/>
            <a:ext cx="321276" cy="815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D5E0904-721C-4D68-9EB8-1C9752E32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466C88B-B170-4C69-85D3-FD6AD975F9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80FE256-DF37-4639-8CB7-2E2F1897AD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FF3A94-4047-40F3-9830-EEEA4524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600" y="758952"/>
            <a:ext cx="5157591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600" dirty="0" err="1">
                <a:solidFill>
                  <a:srgbClr val="FFFFFF"/>
                </a:solidFill>
                <a:latin typeface="Arial"/>
                <a:cs typeface="Arial"/>
              </a:rPr>
              <a:t>Dowódca</a:t>
            </a:r>
            <a:r>
              <a:rPr lang="en-US" sz="5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Arial"/>
                <a:cs typeface="Arial"/>
              </a:rPr>
              <a:t>powstania</a:t>
            </a:r>
            <a:r>
              <a:rPr lang="en-US" sz="5600" dirty="0">
                <a:solidFill>
                  <a:srgbClr val="FFFFFF"/>
                </a:solidFill>
                <a:latin typeface="Arial"/>
                <a:cs typeface="Arial"/>
              </a:rPr>
              <a:t> w </a:t>
            </a:r>
            <a:r>
              <a:rPr lang="en-US" sz="5600" dirty="0" err="1">
                <a:solidFill>
                  <a:srgbClr val="FFFFFF"/>
                </a:solidFill>
                <a:latin typeface="Arial"/>
                <a:cs typeface="Arial"/>
              </a:rPr>
              <a:t>Płocku</a:t>
            </a:r>
            <a:r>
              <a:rPr lang="en-US" sz="5600" dirty="0">
                <a:solidFill>
                  <a:srgbClr val="FFFFFF"/>
                </a:solidFill>
                <a:latin typeface="Arial"/>
                <a:cs typeface="Arial"/>
              </a:rPr>
              <a:t> - Zygmunt Padlewski</a:t>
            </a: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FDD1039A-772C-4213-A092-0D8A9EF4AC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osoba&#10;&#10;Opis wygenerowany automatycznie">
            <a:extLst>
              <a:ext uri="{FF2B5EF4-FFF2-40B4-BE49-F238E27FC236}">
                <a16:creationId xmlns:a16="http://schemas.microsoft.com/office/drawing/2014/main" xmlns="" id="{0E41D87A-29A2-44AD-85D7-375402DD8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-2" b="36174"/>
          <a:stretch/>
        </p:blipFill>
        <p:spPr>
          <a:xfrm>
            <a:off x="902987" y="1634540"/>
            <a:ext cx="3718563" cy="358243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B39728D-66CA-4175-956D-FE26F3225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40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801627-6861-4EA9-BE98-E0CE33A894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C1483F-490E-4C8A-8765-1F8AF0C67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A743C9-7A13-4C6C-9176-4EA7A723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Arial"/>
                <a:cs typeface="Arial"/>
              </a:rPr>
              <a:t>"Sygnał" - pieśń powstańcza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249BF42-D05C-4553-9417-7B8695759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D448D08-5330-4F60-A446-8DA272D7C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500" dirty="0">
                <a:latin typeface="Arial"/>
                <a:ea typeface="+mn-lt"/>
                <a:cs typeface="+mn-lt"/>
              </a:rPr>
              <a:t>1. W krwawym polu srebrne ptaszę,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poszli w boje chłopcy nasze.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/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Hu! ha! Krew gra!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Duch gra! Hu! ha!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Niechaj Polska zna,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jakich synów ma.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/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2. Obok Orła znak Pogoni,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poszli nasi w bój bez broni.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/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Hu! ha! Krew gra!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Duch gra! Hu! ha!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Matko Polsko, żyj,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Jezus, Maria, bij!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/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3. Naszym braciom dopomagaj,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nieprzyjaciół naszych smagaj.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/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Hu! ha! Krew gra!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Duch gra! Hu! ha!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Niechaj Polska zna,</a:t>
            </a:r>
            <a:br>
              <a:rPr lang="pl-PL" sz="1500" dirty="0">
                <a:latin typeface="Arial"/>
                <a:ea typeface="+mn-lt"/>
                <a:cs typeface="+mn-lt"/>
              </a:rPr>
            </a:br>
            <a:r>
              <a:rPr lang="pl-PL" sz="1500" dirty="0">
                <a:latin typeface="Arial"/>
                <a:ea typeface="+mn-lt"/>
                <a:cs typeface="+mn-lt"/>
              </a:rPr>
              <a:t>jakich synów ma.</a:t>
            </a:r>
          </a:p>
        </p:txBody>
      </p:sp>
    </p:spTree>
    <p:extLst>
      <p:ext uri="{BB962C8B-B14F-4D97-AF65-F5344CB8AC3E}">
        <p14:creationId xmlns:p14="http://schemas.microsoft.com/office/powerpoint/2010/main" xmlns="" val="34766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801627-6861-4EA9-BE98-E0CE33A894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C1483F-490E-4C8A-8765-1F8AF0C67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59A2CD-5983-4915-8693-DD8083FF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Arial"/>
                <a:cs typeface="Arial"/>
              </a:rPr>
              <a:t>Powstanie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249BF42-D05C-4553-9417-7B8695759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114A41E-8EAF-40D8-8ED5-004E5979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Arial"/>
                <a:cs typeface="Arial"/>
              </a:rPr>
              <a:t>Sygnałem do rozpoczęcia walk w Płocku był głos sygnaturki, czyli małego dzwonu z dzwonnicy katedralnej. </a:t>
            </a:r>
          </a:p>
          <a:p>
            <a:pPr marL="0" indent="0">
              <a:buNone/>
            </a:pPr>
            <a:r>
              <a:rPr lang="pl-PL" sz="2000" dirty="0">
                <a:latin typeface="Arial"/>
                <a:cs typeface="Arial"/>
              </a:rPr>
              <a:t>Do walk w Płocku przystąpiło około 400 powstańców pod wodzą naczelnika wojskowego województwa płockiego Kazimierza Konrada Bończy-Błaszczyńskiego. Ataki na odwach, koszary rosyjskie i magazyny wojskowe załamały się wobec przewagi nieprzyjaciela. Płocka nie udało się zdobyć. </a:t>
            </a:r>
          </a:p>
          <a:p>
            <a:pPr marL="0" indent="0">
              <a:buNone/>
            </a:pPr>
            <a:r>
              <a:rPr lang="pl-PL" sz="2000" dirty="0">
                <a:latin typeface="Arial"/>
                <a:cs typeface="Arial"/>
              </a:rPr>
              <a:t>Po odzyskaniu niepodległości powstańcy styczniowi otaczani byli powszechnym szacunkiem, a rocznica wybuchu powstania obchodzona była uroczyście, o czym donosił m.in. „Dziennik Płocki” z 22 stycznia 1924 r.:</a:t>
            </a:r>
          </a:p>
        </p:txBody>
      </p:sp>
      <p:pic>
        <p:nvPicPr>
          <p:cNvPr id="7" name="Picture 2" descr="Kliknij aby obejrzeć w pełnym rozmiarz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22932"/>
          <a:stretch>
            <a:fillRect/>
          </a:stretch>
        </p:blipFill>
        <p:spPr bwMode="auto">
          <a:xfrm>
            <a:off x="821963" y="2133600"/>
            <a:ext cx="3313434" cy="3844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42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olskaniezwykla.pl/medium/27104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487827" y="321277"/>
            <a:ext cx="5931243" cy="444843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784388" y="54469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Powstanie w Płocku miało rozpocząć się atakiem na odwach </a:t>
            </a:r>
          </a:p>
          <a:p>
            <a:pPr algn="ctr"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posterunek carskiego wojska </a:t>
            </a:r>
          </a:p>
          <a:p>
            <a:pPr algn="ctr"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w nocy z 22 na 23 stycznia 1863 r.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0962" y="0"/>
            <a:ext cx="896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Odpowiedzią na alarm miał być równoczesny atak na miasto oddziałów zgrupowanych przy bramach miejskich.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łock - Zabytkowe rogatki, fot. P. Mystkowski, Wyd. Pttk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814"/>
          <a:stretch>
            <a:fillRect/>
          </a:stretch>
        </p:blipFill>
        <p:spPr bwMode="auto">
          <a:xfrm>
            <a:off x="123568" y="922638"/>
            <a:ext cx="4677242" cy="307181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053196" y="3516182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Rogatka Dobrzyńska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Picture 2" descr="Rogatki w Płocku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081" t="11539" r="11337" b="14615"/>
          <a:stretch>
            <a:fillRect/>
          </a:stretch>
        </p:blipFill>
        <p:spPr bwMode="auto">
          <a:xfrm>
            <a:off x="5939480" y="922638"/>
            <a:ext cx="4044779" cy="276072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284066" y="3977502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Rogatka Płońska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Płock. Klasycystyczna rogatka warszawska (XIX w.), Biuro Wydawnicze Ruch,fot. Z. Lewandowski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9715"/>
          <a:stretch>
            <a:fillRect/>
          </a:stretch>
        </p:blipFill>
        <p:spPr bwMode="auto">
          <a:xfrm>
            <a:off x="560173" y="4017719"/>
            <a:ext cx="4160109" cy="2840281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380979" y="6488668"/>
            <a:ext cx="215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Rogatka Warszawska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M. Trzebiński. Płock, Rogatki Bielskie, Tow. art. wyd. Gryf w Warszawie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6696" b="10714"/>
          <a:stretch>
            <a:fillRect/>
          </a:stretch>
        </p:blipFill>
        <p:spPr bwMode="auto">
          <a:xfrm>
            <a:off x="6482178" y="3829236"/>
            <a:ext cx="3312612" cy="279810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7833896" y="6160529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Rogatka bielska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7220" y="5694059"/>
            <a:ext cx="10643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Placu przed Kościołem 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jc</a:t>
            </a:r>
            <a:r>
              <a:rPr lang="pl-PL" dirty="0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eformator</a:t>
            </a:r>
            <a:r>
              <a:rPr lang="pl-PL" dirty="0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do powstania dołączyli studenci seminarium duchownego.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34601"/>
          <a:stretch>
            <a:fillRect/>
          </a:stretch>
        </p:blipFill>
        <p:spPr bwMode="auto">
          <a:xfrm>
            <a:off x="2034746" y="486033"/>
            <a:ext cx="6557319" cy="49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237</Words>
  <Application>Microsoft Office PowerPoint</Application>
  <PresentationFormat>Niestandardowy</PresentationFormat>
  <Paragraphs>36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View</vt:lpstr>
      <vt:lpstr>Powstanie styczniowe na ziemiach płockich</vt:lpstr>
      <vt:lpstr>Płock w powstaniu</vt:lpstr>
      <vt:lpstr>Slajd 3</vt:lpstr>
      <vt:lpstr>Dowódca powstania w Płocku - Zygmunt Padlewski</vt:lpstr>
      <vt:lpstr>"Sygnał" - pieśń powstańcza</vt:lpstr>
      <vt:lpstr>Powstanie</vt:lpstr>
      <vt:lpstr>Slajd 7</vt:lpstr>
      <vt:lpstr>Slajd 8</vt:lpstr>
      <vt:lpstr>Slajd 9</vt:lpstr>
      <vt:lpstr>Pieczęci powstania styczniowego</vt:lpstr>
      <vt:lpstr>Slajd 11</vt:lpstr>
      <vt:lpstr>Slajd 12</vt:lpstr>
      <vt:lpstr>Zygmunt Padlewski został rozstrzelany w Płocku 15 maja 1863 r.</vt:lpstr>
      <vt:lpstr>Tablica pamięci gen. Zygmunta Padlewskiego</vt:lpstr>
      <vt:lpstr>Herb powstania styczniowego</vt:lpstr>
      <vt:lpstr>Slajd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Oliwia Wojciechowska</cp:lastModifiedBy>
  <cp:revision>114</cp:revision>
  <dcterms:created xsi:type="dcterms:W3CDTF">2022-01-18T13:43:31Z</dcterms:created>
  <dcterms:modified xsi:type="dcterms:W3CDTF">2022-01-20T18:38:45Z</dcterms:modified>
</cp:coreProperties>
</file>