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62" r:id="rId4"/>
    <p:sldId id="265" r:id="rId5"/>
    <p:sldId id="258" r:id="rId6"/>
    <p:sldId id="259" r:id="rId7"/>
    <p:sldId id="260" r:id="rId8"/>
    <p:sldId id="261" r:id="rId9"/>
    <p:sldId id="263" r:id="rId10"/>
    <p:sldId id="264" r:id="rId1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72" y="4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860396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50914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777240" y="365125"/>
            <a:ext cx="779526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66228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78021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30293" y="1709738"/>
            <a:ext cx="10617157"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30293" y="4589463"/>
            <a:ext cx="1061715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2005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97544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3903"/>
            <a:ext cx="52203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737063"/>
            <a:ext cx="5220335"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390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737063"/>
            <a:ext cx="5183188"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27282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49474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22270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2226364"/>
            <a:ext cx="3994785" cy="36426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72339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18020" y="457200"/>
            <a:ext cx="4054006"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18020" y="2250218"/>
            <a:ext cx="4054006" cy="361876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3657AA7F-BE72-4467-897E-7A302F46504F}" type="datetimeFigureOut">
              <a:rPr lang="en-US" smtClean="0"/>
              <a:t>5/31/2021</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0402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D62DB5A-5AA0-4E7E-94AB-AD20F02CA8DF}"/>
              </a:ext>
            </a:extLst>
          </p:cNvPr>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0F086ECE-EF43-4B07-9DD0-59679471A067}"/>
              </a:ext>
            </a:extLst>
          </p:cNvPr>
          <p:cNvSpPr/>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2" y="365125"/>
            <a:ext cx="10637518"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2" y="1825625"/>
            <a:ext cx="1063751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2" y="6488268"/>
            <a:ext cx="2743200" cy="233209"/>
          </a:xfrm>
          <a:prstGeom prst="rect">
            <a:avLst/>
          </a:prstGeom>
        </p:spPr>
        <p:txBody>
          <a:bodyPr vert="horz" lIns="91440" tIns="45720" rIns="91440" bIns="45720" rtlCol="0" anchor="ctr"/>
          <a:lstStyle>
            <a:lvl1pPr algn="l">
              <a:defRPr sz="1000">
                <a:solidFill>
                  <a:schemeClr val="tx1"/>
                </a:solidFill>
              </a:defRPr>
            </a:lvl1pPr>
          </a:lstStyle>
          <a:p>
            <a:fld id="{3657AA7F-BE72-4467-897E-7A302F46504F}" type="datetimeFigureOut">
              <a:rPr lang="en-US" smtClean="0"/>
              <a:pPr/>
              <a:t>5/31/2021</a:t>
            </a:fld>
            <a:endParaRPr lang="en-US"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solidFill>
              </a:defRPr>
            </a:lvl1pPr>
          </a:lstStyle>
          <a:p>
            <a:endParaRPr lang="en-US">
              <a:solidFill>
                <a:schemeClr val="tx1"/>
              </a:solidFill>
            </a:endParaRPr>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71560" y="6488268"/>
            <a:ext cx="2743200" cy="233209"/>
          </a:xfrm>
          <a:prstGeom prst="rect">
            <a:avLst/>
          </a:prstGeom>
        </p:spPr>
        <p:txBody>
          <a:bodyPr vert="horz" lIns="91440" tIns="45720" rIns="91440" bIns="45720" rtlCol="0" anchor="ctr"/>
          <a:lstStyle>
            <a:lvl1pPr algn="r">
              <a:defRPr sz="1000">
                <a:solidFill>
                  <a:schemeClr val="tx1"/>
                </a:solidFill>
              </a:defRPr>
            </a:lvl1pPr>
          </a:lstStyle>
          <a:p>
            <a:fld id="{35747434-7036-48DB-A148-6B3D8EE75CDA}" type="slidenum">
              <a:rPr lang="en-US" smtClean="0"/>
              <a:pPr/>
              <a:t>‹#›</a:t>
            </a:fld>
            <a:endParaRPr lang="en-US" dirty="0"/>
          </a:p>
        </p:txBody>
      </p:sp>
    </p:spTree>
    <p:extLst>
      <p:ext uri="{BB962C8B-B14F-4D97-AF65-F5344CB8AC3E}">
        <p14:creationId xmlns:p14="http://schemas.microsoft.com/office/powerpoint/2010/main" val="230669293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88" r:id="rId6"/>
    <p:sldLayoutId id="2147483689" r:id="rId7"/>
    <p:sldLayoutId id="2147483690" r:id="rId8"/>
    <p:sldLayoutId id="2147483698" r:id="rId9"/>
    <p:sldLayoutId id="2147483696" r:id="rId10"/>
    <p:sldLayoutId id="2147483697" r:id="rId11"/>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lumMod val="60000"/>
            <a:lumOff val="40000"/>
          </a:schemeClr>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svg"/><Relationship Id="rId7" Type="http://schemas.openxmlformats.org/officeDocument/2006/relationships/image" Target="../media/image11.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9.jp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518C-77DA-423B-89A9-21ED74561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A7155384-2366-4E25-947F-A704D6352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D807CA5D-284B-451D-B3D0-77EF3397162E}"/>
              </a:ext>
            </a:extLst>
          </p:cNvPr>
          <p:cNvSpPr>
            <a:spLocks noGrp="1"/>
          </p:cNvSpPr>
          <p:nvPr>
            <p:ph type="ctrTitle"/>
          </p:nvPr>
        </p:nvSpPr>
        <p:spPr>
          <a:xfrm>
            <a:off x="7298724" y="1122363"/>
            <a:ext cx="4283676" cy="2387600"/>
          </a:xfrm>
        </p:spPr>
        <p:txBody>
          <a:bodyPr>
            <a:normAutofit/>
          </a:bodyPr>
          <a:lstStyle/>
          <a:p>
            <a:pPr algn="l"/>
            <a:r>
              <a:rPr lang="sk-SK" dirty="0"/>
              <a:t>Nakupovanie cez internet</a:t>
            </a:r>
            <a:endParaRPr lang="sk-SK"/>
          </a:p>
        </p:txBody>
      </p:sp>
      <p:sp>
        <p:nvSpPr>
          <p:cNvPr id="3" name="Podnadpis 2">
            <a:extLst>
              <a:ext uri="{FF2B5EF4-FFF2-40B4-BE49-F238E27FC236}">
                <a16:creationId xmlns:a16="http://schemas.microsoft.com/office/drawing/2014/main" id="{3AE097C1-0600-430D-9A80-779870F2F466}"/>
              </a:ext>
            </a:extLst>
          </p:cNvPr>
          <p:cNvSpPr>
            <a:spLocks noGrp="1"/>
          </p:cNvSpPr>
          <p:nvPr>
            <p:ph type="subTitle" idx="1"/>
          </p:nvPr>
        </p:nvSpPr>
        <p:spPr>
          <a:xfrm>
            <a:off x="7298724" y="3602038"/>
            <a:ext cx="4283676" cy="1655762"/>
          </a:xfrm>
        </p:spPr>
        <p:txBody>
          <a:bodyPr>
            <a:normAutofit/>
          </a:bodyPr>
          <a:lstStyle/>
          <a:p>
            <a:pPr algn="l"/>
            <a:r>
              <a:rPr lang="sk-SK" dirty="0"/>
              <a:t>Ing. Michaela Klieštiková</a:t>
            </a:r>
          </a:p>
        </p:txBody>
      </p:sp>
      <p:sp>
        <p:nvSpPr>
          <p:cNvPr id="13" name="Rectangle 12">
            <a:extLst>
              <a:ext uri="{FF2B5EF4-FFF2-40B4-BE49-F238E27FC236}">
                <a16:creationId xmlns:a16="http://schemas.microsoft.com/office/drawing/2014/main" id="{D69CA3DA-0ACD-445A-B67C-05E1480CD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3429000" cy="3429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a:extLst>
              <a:ext uri="{FF2B5EF4-FFF2-40B4-BE49-F238E27FC236}">
                <a16:creationId xmlns:a16="http://schemas.microsoft.com/office/drawing/2014/main" id="{E8FC2329-C002-433D-96E8-24849899DA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8" y="0"/>
            <a:ext cx="3429000" cy="3429000"/>
          </a:xfrm>
          <a:prstGeom prst="rect">
            <a:avLst/>
          </a:prstGeom>
        </p:spPr>
      </p:pic>
      <p:sp>
        <p:nvSpPr>
          <p:cNvPr id="17" name="Rectangle 16">
            <a:extLst>
              <a:ext uri="{FF2B5EF4-FFF2-40B4-BE49-F238E27FC236}">
                <a16:creationId xmlns:a16="http://schemas.microsoft.com/office/drawing/2014/main" id="{55C8C7DF-DF0D-49D4-A004-E08F4885F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3681"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F62C218-15E6-4933-86B2-AB88310C6C88}"/>
              </a:ext>
            </a:extLst>
          </p:cNvPr>
          <p:cNvPicPr>
            <a:picLocks noChangeAspect="1"/>
          </p:cNvPicPr>
          <p:nvPr/>
        </p:nvPicPr>
        <p:blipFill rotWithShape="1">
          <a:blip r:embed="rId4"/>
          <a:srcRect l="14799" r="22669" b="2"/>
          <a:stretch/>
        </p:blipFill>
        <p:spPr>
          <a:xfrm>
            <a:off x="3429448" y="10"/>
            <a:ext cx="3429000" cy="3427190"/>
          </a:xfrm>
          <a:prstGeom prst="rect">
            <a:avLst/>
          </a:prstGeom>
        </p:spPr>
      </p:pic>
      <p:sp>
        <p:nvSpPr>
          <p:cNvPr id="19" name="Rectangle 18">
            <a:extLst>
              <a:ext uri="{FF2B5EF4-FFF2-40B4-BE49-F238E27FC236}">
                <a16:creationId xmlns:a16="http://schemas.microsoft.com/office/drawing/2014/main" id="{B6162FB7-D078-420E-8438-341E536C6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448"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B102C0E-8F05-4293-A8BE-7ED0096245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a:extLst>
              <a:ext uri="{FF2B5EF4-FFF2-40B4-BE49-F238E27FC236}">
                <a16:creationId xmlns:a16="http://schemas.microsoft.com/office/drawing/2014/main" id="{37E521D0-A41B-4904-B918-4D94137E627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8" y="3429000"/>
            <a:ext cx="3429000" cy="3429000"/>
          </a:xfrm>
          <a:prstGeom prst="rect">
            <a:avLst/>
          </a:prstGeom>
        </p:spPr>
      </p:pic>
      <p:pic>
        <p:nvPicPr>
          <p:cNvPr id="25" name="Graphic 24">
            <a:extLst>
              <a:ext uri="{FF2B5EF4-FFF2-40B4-BE49-F238E27FC236}">
                <a16:creationId xmlns:a16="http://schemas.microsoft.com/office/drawing/2014/main" id="{B2051559-524D-44E7-8198-E924F097A1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7">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29448" y="3429000"/>
            <a:ext cx="3430801" cy="3429000"/>
          </a:xfrm>
          <a:prstGeom prst="rect">
            <a:avLst/>
          </a:prstGeom>
        </p:spPr>
      </p:pic>
    </p:spTree>
    <p:extLst>
      <p:ext uri="{BB962C8B-B14F-4D97-AF65-F5344CB8AC3E}">
        <p14:creationId xmlns:p14="http://schemas.microsoft.com/office/powerpoint/2010/main" val="3013241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1DE7E9C7-FAB1-4EA0-B41A-2E4E2253C680}"/>
              </a:ext>
            </a:extLst>
          </p:cNvPr>
          <p:cNvSpPr>
            <a:spLocks noGrp="1"/>
          </p:cNvSpPr>
          <p:nvPr>
            <p:ph idx="1"/>
          </p:nvPr>
        </p:nvSpPr>
        <p:spPr>
          <a:xfrm>
            <a:off x="777242" y="602901"/>
            <a:ext cx="10637518" cy="5574062"/>
          </a:xfrm>
        </p:spPr>
        <p:txBody>
          <a:bodyPr>
            <a:normAutofit/>
          </a:bodyPr>
          <a:lstStyle/>
          <a:p>
            <a:pPr marL="0" indent="0">
              <a:buNone/>
            </a:pPr>
            <a:r>
              <a:rPr lang="sk-SK" dirty="0"/>
              <a:t>11. informáciu o prípadnej povinnosti spotrebiteľa, aby vám uhradil cenu za skutočne poskytnuté plnenie – ak spotrebiteľ odstúpi od zmluvy o službách po tom, čo udelil predávajúcemu výslovný súhlas – začať poskytovanie služby pred uplynutím lehoty na odstúpenie od zmluvy ...,</a:t>
            </a:r>
          </a:p>
          <a:p>
            <a:pPr marL="0" indent="0">
              <a:buNone/>
            </a:pPr>
            <a:r>
              <a:rPr lang="sk-SK" dirty="0"/>
              <a:t>12. informáciu o tom, že spotrebiteľ nie je oprávnený odstúpiť od zmluvy, prípadne informáciu o okolnostiach, za ktorých spotrebiteľ stráca právo na odstúpenie od zmluvy,</a:t>
            </a:r>
          </a:p>
          <a:p>
            <a:pPr marL="0" indent="0">
              <a:buNone/>
            </a:pPr>
            <a:r>
              <a:rPr lang="sk-SK" dirty="0"/>
              <a:t>13. poučenie o zodpovednosti predávajúceho za chyby tovaru alebo služby,</a:t>
            </a:r>
            <a:br>
              <a:rPr lang="sk-SK" dirty="0"/>
            </a:br>
            <a:br>
              <a:rPr lang="sk-SK" dirty="0"/>
            </a:br>
            <a:r>
              <a:rPr lang="sk-SK" dirty="0"/>
              <a:t>14. informáciu o existencii a podrobnostiach záruky poskytovanej výrobcom alebo predávajúcim podľa prísnejších zásad, ...</a:t>
            </a:r>
          </a:p>
          <a:p>
            <a:pPr marL="0" indent="0">
              <a:buNone/>
            </a:pPr>
            <a:r>
              <a:rPr lang="sk-SK" dirty="0"/>
              <a:t>15. informáciu o dĺžke trvania zmluvy, ak ide o zmluvu uzavretú na dobu určitú; ak ide o zmluvu uzavretú na dobu neurčitú alebo ak ide o zmluvu, pri ktorej sa automaticky predlžuje jej platnosť, aj informáciu o podmienkach vypovedania zmluvy,</a:t>
            </a:r>
          </a:p>
          <a:p>
            <a:pPr marL="0" indent="0">
              <a:buNone/>
            </a:pPr>
            <a:r>
              <a:rPr lang="sk-SK" dirty="0"/>
              <a:t>16. informáciu o povinnosti spotrebiteľa zaplatiť preddavok alebo poskytnúť inú finančnú zábezpeku na žiadosť predávajúceho a podmienkach, ktoré sa na jeho poskytnutie vzťahujú, ak zo zmluvy vypláva pre spotrebiteľa taký záväzok,</a:t>
            </a:r>
          </a:p>
          <a:p>
            <a:pPr marL="0" indent="0">
              <a:buNone/>
            </a:pPr>
            <a:r>
              <a:rPr lang="sk-SK" dirty="0"/>
              <a:t>17. informáciu o možnosti a podmienkach riešenia sporu mimosúdnou cenou prostredníctvom systému alternatívneho riešenia sporov, ak sa ste sa ako predávajúci zaviazali tento systém využívať.</a:t>
            </a:r>
          </a:p>
          <a:p>
            <a:pPr marL="0" indent="0">
              <a:buNone/>
            </a:pPr>
            <a:endParaRPr lang="sk-SK" dirty="0"/>
          </a:p>
        </p:txBody>
      </p:sp>
    </p:spTree>
    <p:extLst>
      <p:ext uri="{BB962C8B-B14F-4D97-AF65-F5344CB8AC3E}">
        <p14:creationId xmlns:p14="http://schemas.microsoft.com/office/powerpoint/2010/main" val="72823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0A97F9-87C9-4710-B480-406EA55C9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6D6F0AC2-F229-46DE-A0A2-5CB386CE9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D2A6CA8C-F422-4BCA-AF1B-1F0AD26AAAF7}"/>
              </a:ext>
            </a:extLst>
          </p:cNvPr>
          <p:cNvSpPr>
            <a:spLocks noGrp="1"/>
          </p:cNvSpPr>
          <p:nvPr>
            <p:ph type="title"/>
          </p:nvPr>
        </p:nvSpPr>
        <p:spPr>
          <a:xfrm>
            <a:off x="777240" y="3277111"/>
            <a:ext cx="5318132" cy="2899851"/>
          </a:xfrm>
        </p:spPr>
        <p:txBody>
          <a:bodyPr anchor="ctr">
            <a:normAutofit/>
          </a:bodyPr>
          <a:lstStyle/>
          <a:p>
            <a:r>
              <a:rPr lang="sk-SK" sz="4400"/>
              <a:t>Právne normy</a:t>
            </a:r>
          </a:p>
        </p:txBody>
      </p:sp>
      <p:sp>
        <p:nvSpPr>
          <p:cNvPr id="13" name="Rectangle 12">
            <a:extLst>
              <a:ext uri="{FF2B5EF4-FFF2-40B4-BE49-F238E27FC236}">
                <a16:creationId xmlns:a16="http://schemas.microsoft.com/office/drawing/2014/main" id="{34282FEF-28CE-4C85-8082-13522F77C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3046838" cy="3044952"/>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a:extLst>
              <a:ext uri="{FF2B5EF4-FFF2-40B4-BE49-F238E27FC236}">
                <a16:creationId xmlns:a16="http://schemas.microsoft.com/office/drawing/2014/main" id="{326A1E6F-5F5A-4291-9D77-9276CB94B7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8" y="0"/>
            <a:ext cx="3043354" cy="3044952"/>
          </a:xfrm>
          <a:prstGeom prst="rect">
            <a:avLst/>
          </a:prstGeom>
        </p:spPr>
      </p:pic>
      <p:sp>
        <p:nvSpPr>
          <p:cNvPr id="17" name="Rectangle 16">
            <a:extLst>
              <a:ext uri="{FF2B5EF4-FFF2-40B4-BE49-F238E27FC236}">
                <a16:creationId xmlns:a16="http://schemas.microsoft.com/office/drawing/2014/main" id="{B23C1D6C-5CB6-42EB-9465-C2269B700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420" y="0"/>
            <a:ext cx="3046838" cy="3044952"/>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a:extLst>
              <a:ext uri="{FF2B5EF4-FFF2-40B4-BE49-F238E27FC236}">
                <a16:creationId xmlns:a16="http://schemas.microsoft.com/office/drawing/2014/main" id="{00E6FAD2-FC7E-4CE1-9C72-1502DE5DE0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50420" y="0"/>
            <a:ext cx="3044952" cy="3044952"/>
          </a:xfrm>
          <a:prstGeom prst="rect">
            <a:avLst/>
          </a:prstGeom>
        </p:spPr>
      </p:pic>
      <p:sp>
        <p:nvSpPr>
          <p:cNvPr id="21" name="Rectangle 20">
            <a:extLst>
              <a:ext uri="{FF2B5EF4-FFF2-40B4-BE49-F238E27FC236}">
                <a16:creationId xmlns:a16="http://schemas.microsoft.com/office/drawing/2014/main" id="{CC2DAA78-650C-4202-95BC-3F7C16A49C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791" y="0"/>
            <a:ext cx="3045239" cy="30449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a:extLst>
              <a:ext uri="{FF2B5EF4-FFF2-40B4-BE49-F238E27FC236}">
                <a16:creationId xmlns:a16="http://schemas.microsoft.com/office/drawing/2014/main" id="{B7F28290-9D8B-4B81-91BC-1B9B508A50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98078" y="0"/>
            <a:ext cx="3044952" cy="3044952"/>
          </a:xfrm>
          <a:prstGeom prst="rect">
            <a:avLst/>
          </a:prstGeom>
        </p:spPr>
      </p:pic>
      <p:sp>
        <p:nvSpPr>
          <p:cNvPr id="25" name="Rectangle 24">
            <a:extLst>
              <a:ext uri="{FF2B5EF4-FFF2-40B4-BE49-F238E27FC236}">
                <a16:creationId xmlns:a16="http://schemas.microsoft.com/office/drawing/2014/main" id="{84C84374-1FE2-475F-9F9C-4A7B24423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563" y="0"/>
            <a:ext cx="3048437" cy="3044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a:extLst>
              <a:ext uri="{FF2B5EF4-FFF2-40B4-BE49-F238E27FC236}">
                <a16:creationId xmlns:a16="http://schemas.microsoft.com/office/drawing/2014/main" id="{471F7400-BF0A-4618-B3AF-9DFECF7C54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8">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147048" y="0"/>
            <a:ext cx="3044952" cy="3044952"/>
          </a:xfrm>
          <a:prstGeom prst="rect">
            <a:avLst/>
          </a:prstGeom>
        </p:spPr>
      </p:pic>
      <p:sp>
        <p:nvSpPr>
          <p:cNvPr id="4" name="Rectangle 1">
            <a:extLst>
              <a:ext uri="{FF2B5EF4-FFF2-40B4-BE49-F238E27FC236}">
                <a16:creationId xmlns:a16="http://schemas.microsoft.com/office/drawing/2014/main" id="{9581198B-E4F7-4551-B438-68FB328F02F0}"/>
              </a:ext>
            </a:extLst>
          </p:cNvPr>
          <p:cNvSpPr>
            <a:spLocks noGrp="1" noChangeArrowheads="1"/>
          </p:cNvSpPr>
          <p:nvPr>
            <p:ph idx="1"/>
          </p:nvPr>
        </p:nvSpPr>
        <p:spPr bwMode="auto">
          <a:xfrm>
            <a:off x="4240404" y="3277110"/>
            <a:ext cx="7272444" cy="346533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 anchorCtr="0" compatLnSpc="1">
            <a:prstTxWarp prst="textNoShape">
              <a:avLst/>
            </a:prstTxWarp>
            <a:noAutofit/>
          </a:bodyPr>
          <a:lstStyle/>
          <a:p>
            <a:pPr marL="0" marR="0" lvl="0" indent="0" defTabSz="914400" rtl="0" eaLnBrk="0" fontAlgn="base" latinLnBrk="0" hangingPunct="0">
              <a:spcBef>
                <a:spcPct val="0"/>
              </a:spcBef>
              <a:spcAft>
                <a:spcPts val="600"/>
              </a:spcAft>
              <a:buClrTx/>
              <a:buSzTx/>
              <a:buFontTx/>
              <a:buNone/>
              <a:tabLst/>
            </a:pPr>
            <a:endParaRPr kumimoji="0" lang="sk-SK" altLang="sk-SK" sz="18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None/>
              <a:tabLst/>
            </a:pPr>
            <a:r>
              <a:rPr kumimoji="0" lang="sk-SK" altLang="sk-SK" sz="1800" b="0" i="0" u="none" strike="noStrike" cap="none" normalizeH="0" baseline="0" dirty="0">
                <a:ln>
                  <a:noFill/>
                </a:ln>
                <a:effectLst/>
                <a:latin typeface="Arial" panose="020B0604020202020204" pitchFamily="34" charset="0"/>
              </a:rPr>
              <a:t>1. zákon č. 250/2007 Z. z. o ochrane spotrebiteľa v znení neskorších predpisov, </a:t>
            </a:r>
          </a:p>
          <a:p>
            <a:pPr marL="0" marR="0" lvl="0" indent="0" defTabSz="914400" rtl="0" eaLnBrk="0" fontAlgn="base" latinLnBrk="0" hangingPunct="0">
              <a:spcBef>
                <a:spcPct val="0"/>
              </a:spcBef>
              <a:spcAft>
                <a:spcPts val="600"/>
              </a:spcAft>
              <a:buClrTx/>
              <a:buSzTx/>
              <a:buNone/>
              <a:tabLst/>
            </a:pPr>
            <a:r>
              <a:rPr kumimoji="0" lang="sk-SK" altLang="sk-SK" sz="1800" b="0" i="0" u="none" strike="noStrike" cap="none" normalizeH="0" baseline="0" dirty="0">
                <a:ln>
                  <a:noFill/>
                </a:ln>
                <a:effectLst/>
                <a:latin typeface="Arial" panose="020B0604020202020204" pitchFamily="34" charset="0"/>
              </a:rPr>
              <a:t>2. zákon č. 102/2014 Z. z. o ochrane spotrebiteľa pri predaji tovaru alebo poskytovaní služieb na základe  zmluvy uzavretej na diaľku alebo zmluvy uzavretej mimo prevádzkových priestorov predávajúceho v znení </a:t>
            </a:r>
            <a:r>
              <a:rPr lang="sk-SK" altLang="sk-SK" sz="1800" dirty="0">
                <a:latin typeface="Arial" panose="020B0604020202020204" pitchFamily="34" charset="0"/>
              </a:rPr>
              <a:t> </a:t>
            </a:r>
            <a:r>
              <a:rPr kumimoji="0" lang="sk-SK" altLang="sk-SK" sz="1800" b="0" i="0" u="none" strike="noStrike" cap="none" normalizeH="0" baseline="0" dirty="0">
                <a:ln>
                  <a:noFill/>
                </a:ln>
                <a:effectLst/>
                <a:latin typeface="Arial" panose="020B0604020202020204" pitchFamily="34" charset="0"/>
              </a:rPr>
              <a:t>neskorších predpisov,</a:t>
            </a:r>
          </a:p>
          <a:p>
            <a:pPr marL="0" marR="0" lvl="0" indent="0" defTabSz="914400" rtl="0" eaLnBrk="0" fontAlgn="base" latinLnBrk="0" hangingPunct="0">
              <a:spcBef>
                <a:spcPct val="0"/>
              </a:spcBef>
              <a:spcAft>
                <a:spcPts val="600"/>
              </a:spcAft>
              <a:buClrTx/>
              <a:buSzTx/>
              <a:buNone/>
              <a:tabLst/>
            </a:pPr>
            <a:r>
              <a:rPr kumimoji="0" lang="sk-SK" altLang="sk-SK" sz="1800" b="0" i="0" u="none" strike="noStrike" cap="none" normalizeH="0" baseline="0" dirty="0">
                <a:ln>
                  <a:noFill/>
                </a:ln>
                <a:effectLst/>
                <a:latin typeface="Arial" panose="020B0604020202020204" pitchFamily="34" charset="0"/>
              </a:rPr>
              <a:t>3. zákon č. 391/2015 Z. z. o alternatívnom riešení spotrebiteľských sporov v znení neskorších predpisov </a:t>
            </a:r>
          </a:p>
          <a:p>
            <a:pPr marL="0" marR="0" lvl="0" indent="0" defTabSz="914400" rtl="0" eaLnBrk="0" fontAlgn="base" latinLnBrk="0" hangingPunct="0">
              <a:spcBef>
                <a:spcPct val="0"/>
              </a:spcBef>
              <a:spcAft>
                <a:spcPts val="600"/>
              </a:spcAft>
              <a:buClrTx/>
              <a:buSzTx/>
              <a:buNone/>
              <a:tabLst/>
            </a:pPr>
            <a:r>
              <a:rPr kumimoji="0" lang="sk-SK" altLang="sk-SK" sz="1800" b="0" i="0" u="none" strike="noStrike" cap="none" normalizeH="0" baseline="0" dirty="0">
                <a:ln>
                  <a:noFill/>
                </a:ln>
                <a:effectLst/>
                <a:latin typeface="Arial" panose="020B0604020202020204" pitchFamily="34" charset="0"/>
              </a:rPr>
              <a:t>4. zákon č. 40/1964 Zb. Občiansky zákonník v znení neskorších predpisov. </a:t>
            </a:r>
            <a:br>
              <a:rPr kumimoji="0" lang="sk-SK" altLang="sk-SK" sz="1800" b="0" i="0" u="none" strike="noStrike" cap="none" normalizeH="0" baseline="0" dirty="0">
                <a:ln>
                  <a:noFill/>
                </a:ln>
                <a:effectLst/>
                <a:latin typeface="Arial" panose="020B0604020202020204" pitchFamily="34" charset="0"/>
              </a:rPr>
            </a:br>
            <a:br>
              <a:rPr kumimoji="0" lang="sk-SK" altLang="sk-SK" sz="1800" b="0" i="0" u="none" strike="noStrike" cap="none" normalizeH="0" baseline="0" dirty="0">
                <a:ln>
                  <a:noFill/>
                </a:ln>
                <a:effectLst/>
                <a:latin typeface="Arial" panose="020B0604020202020204" pitchFamily="34" charset="0"/>
              </a:rPr>
            </a:br>
            <a:endParaRPr kumimoji="0" lang="sk-SK" altLang="sk-SK" sz="1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55344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0A97F9-87C9-4710-B480-406EA55C9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6D6F0AC2-F229-46DE-A0A2-5CB386CE9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D4AB17C4-3F41-4E33-AFE4-46D9357ABD78}"/>
              </a:ext>
            </a:extLst>
          </p:cNvPr>
          <p:cNvSpPr>
            <a:spLocks noGrp="1"/>
          </p:cNvSpPr>
          <p:nvPr>
            <p:ph type="title"/>
          </p:nvPr>
        </p:nvSpPr>
        <p:spPr>
          <a:xfrm>
            <a:off x="610225" y="449310"/>
            <a:ext cx="4114800" cy="1263395"/>
          </a:xfrm>
        </p:spPr>
        <p:txBody>
          <a:bodyPr anchor="b">
            <a:normAutofit fontScale="90000"/>
          </a:bodyPr>
          <a:lstStyle/>
          <a:p>
            <a:r>
              <a:rPr lang="sk-SK" sz="4400" dirty="0"/>
              <a:t>Zmluva uzavretá na diaľku</a:t>
            </a:r>
          </a:p>
        </p:txBody>
      </p:sp>
      <p:sp>
        <p:nvSpPr>
          <p:cNvPr id="3" name="Zástupný objekt pre obsah 2">
            <a:extLst>
              <a:ext uri="{FF2B5EF4-FFF2-40B4-BE49-F238E27FC236}">
                <a16:creationId xmlns:a16="http://schemas.microsoft.com/office/drawing/2014/main" id="{B844BEBF-DA86-41CE-8C46-68E7C5C4F187}"/>
              </a:ext>
            </a:extLst>
          </p:cNvPr>
          <p:cNvSpPr>
            <a:spLocks noGrp="1"/>
          </p:cNvSpPr>
          <p:nvPr>
            <p:ph idx="1"/>
          </p:nvPr>
        </p:nvSpPr>
        <p:spPr>
          <a:xfrm>
            <a:off x="160774" y="1989574"/>
            <a:ext cx="5166670" cy="4571999"/>
          </a:xfrm>
        </p:spPr>
        <p:txBody>
          <a:bodyPr anchor="t">
            <a:normAutofit/>
          </a:bodyPr>
          <a:lstStyle/>
          <a:p>
            <a:pPr marL="0" indent="0">
              <a:buNone/>
            </a:pPr>
            <a:r>
              <a:rPr lang="sk-SK" sz="2400" b="1" dirty="0"/>
              <a:t>Zmluvou uzavretou na diaľku</a:t>
            </a:r>
            <a:r>
              <a:rPr lang="sk-SK" sz="2400" dirty="0"/>
              <a:t> je podľa zákona o ochrane spotrebiteľa zmluva medzi predávajúcim a spotrebiteľom dohodnutá a uzatvorená výlučne prostredníctvom jedného alebo viacerých prostriedkov diaľkovej komunikácie </a:t>
            </a:r>
            <a:r>
              <a:rPr lang="sk-SK" sz="2400" b="1" dirty="0"/>
              <a:t>bez súčasnej fyzickej prítomnosti predávajúceho a spotrebiteľa</a:t>
            </a:r>
            <a:r>
              <a:rPr lang="sk-SK" sz="2400" dirty="0"/>
              <a:t>, najmä využitím webového sídla, elektronickej pošty, telefónu, faxu, adresného listu alebo ponukového katalógu.</a:t>
            </a:r>
          </a:p>
        </p:txBody>
      </p:sp>
      <p:sp>
        <p:nvSpPr>
          <p:cNvPr id="14" name="Rectangle 13">
            <a:extLst>
              <a:ext uri="{FF2B5EF4-FFF2-40B4-BE49-F238E27FC236}">
                <a16:creationId xmlns:a16="http://schemas.microsoft.com/office/drawing/2014/main" id="{B561DE1A-F39F-46D4-BA9A-9DAB77A48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9" y="0"/>
            <a:ext cx="6859801"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ok 4">
            <a:extLst>
              <a:ext uri="{FF2B5EF4-FFF2-40B4-BE49-F238E27FC236}">
                <a16:creationId xmlns:a16="http://schemas.microsoft.com/office/drawing/2014/main" id="{3DAECF8E-DF1A-4126-A797-FBBF9DC8B41D}"/>
              </a:ext>
            </a:extLst>
          </p:cNvPr>
          <p:cNvPicPr>
            <a:picLocks noChangeAspect="1"/>
          </p:cNvPicPr>
          <p:nvPr/>
        </p:nvPicPr>
        <p:blipFill rotWithShape="1">
          <a:blip r:embed="rId2">
            <a:extLst>
              <a:ext uri="{28A0092B-C50C-407E-A947-70E740481C1C}">
                <a14:useLocalDpi xmlns:a14="http://schemas.microsoft.com/office/drawing/2010/main" val="0"/>
              </a:ext>
            </a:extLst>
          </a:blip>
          <a:srcRect t="210" r="1" b="10559"/>
          <a:stretch/>
        </p:blipFill>
        <p:spPr>
          <a:xfrm>
            <a:off x="5333999" y="10"/>
            <a:ext cx="6854951" cy="3425390"/>
          </a:xfrm>
          <a:prstGeom prst="rect">
            <a:avLst/>
          </a:prstGeom>
        </p:spPr>
      </p:pic>
      <p:sp>
        <p:nvSpPr>
          <p:cNvPr id="16" name="Rectangle 15">
            <a:extLst>
              <a:ext uri="{FF2B5EF4-FFF2-40B4-BE49-F238E27FC236}">
                <a16:creationId xmlns:a16="http://schemas.microsoft.com/office/drawing/2014/main" id="{C6105A24-81C0-4B45-99A5-311F3B74A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9"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a:extLst>
              <a:ext uri="{FF2B5EF4-FFF2-40B4-BE49-F238E27FC236}">
                <a16:creationId xmlns:a16="http://schemas.microsoft.com/office/drawing/2014/main" id="{3C851273-7FAC-413A-B5CA-083F7AECDF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3999" y="3427200"/>
            <a:ext cx="3429000" cy="3429000"/>
          </a:xfrm>
          <a:prstGeom prst="rect">
            <a:avLst/>
          </a:prstGeom>
        </p:spPr>
      </p:pic>
      <p:sp>
        <p:nvSpPr>
          <p:cNvPr id="20" name="Rectangle 19">
            <a:extLst>
              <a:ext uri="{FF2B5EF4-FFF2-40B4-BE49-F238E27FC236}">
                <a16:creationId xmlns:a16="http://schemas.microsoft.com/office/drawing/2014/main" id="{C3B21356-601F-4761-B3FB-16E3D4A5C0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a:extLst>
              <a:ext uri="{FF2B5EF4-FFF2-40B4-BE49-F238E27FC236}">
                <a16:creationId xmlns:a16="http://schemas.microsoft.com/office/drawing/2014/main" id="{004EF464-0C9E-4D7E-B8B3-8652858192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67754" y="3427200"/>
            <a:ext cx="3429000" cy="3429000"/>
          </a:xfrm>
          <a:prstGeom prst="rect">
            <a:avLst/>
          </a:prstGeom>
        </p:spPr>
      </p:pic>
    </p:spTree>
    <p:extLst>
      <p:ext uri="{BB962C8B-B14F-4D97-AF65-F5344CB8AC3E}">
        <p14:creationId xmlns:p14="http://schemas.microsoft.com/office/powerpoint/2010/main" val="2045329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80A97F9-87C9-4710-B480-406EA55C9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75" name="Rectangle 74">
            <a:extLst>
              <a:ext uri="{FF2B5EF4-FFF2-40B4-BE49-F238E27FC236}">
                <a16:creationId xmlns:a16="http://schemas.microsoft.com/office/drawing/2014/main" id="{6D6F0AC2-F229-46DE-A0A2-5CB386CE9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662FF6CD-55D9-464D-9F3F-BA8A89EE8351}"/>
              </a:ext>
            </a:extLst>
          </p:cNvPr>
          <p:cNvSpPr>
            <a:spLocks noGrp="1"/>
          </p:cNvSpPr>
          <p:nvPr>
            <p:ph type="title"/>
          </p:nvPr>
        </p:nvSpPr>
        <p:spPr>
          <a:xfrm>
            <a:off x="535155" y="787289"/>
            <a:ext cx="8259744" cy="1011367"/>
          </a:xfrm>
        </p:spPr>
        <p:txBody>
          <a:bodyPr anchor="b">
            <a:normAutofit fontScale="90000"/>
          </a:bodyPr>
          <a:lstStyle/>
          <a:p>
            <a:r>
              <a:rPr lang="sk-SK" sz="4400" dirty="0"/>
              <a:t>Hlavné zásady nakupovania cez internet</a:t>
            </a:r>
          </a:p>
        </p:txBody>
      </p:sp>
      <p:sp>
        <p:nvSpPr>
          <p:cNvPr id="5" name="Rectangle 2">
            <a:extLst>
              <a:ext uri="{FF2B5EF4-FFF2-40B4-BE49-F238E27FC236}">
                <a16:creationId xmlns:a16="http://schemas.microsoft.com/office/drawing/2014/main" id="{6A137659-0BB0-482D-8859-DC5D63CAB2D8}"/>
              </a:ext>
            </a:extLst>
          </p:cNvPr>
          <p:cNvSpPr>
            <a:spLocks noGrp="1" noChangeArrowheads="1"/>
          </p:cNvSpPr>
          <p:nvPr>
            <p:ph idx="1"/>
          </p:nvPr>
        </p:nvSpPr>
        <p:spPr bwMode="auto">
          <a:xfrm>
            <a:off x="535155" y="1962778"/>
            <a:ext cx="7674348" cy="442797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t"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endParaRPr kumimoji="0" lang="sk-SK" altLang="sk-SK" sz="1400" b="0" i="0" u="none" strike="noStrike" cap="none" normalizeH="0" baseline="0" dirty="0">
              <a:ln>
                <a:noFill/>
              </a:ln>
              <a:effectLst/>
              <a:latin typeface="Arial" panose="020B0604020202020204" pitchFamily="34" charset="0"/>
            </a:endParaRP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preverte si, či je na stránkach uvedený prevádzkovateľ, prípadne overte jeho existenciu v príslušnom registri, </a:t>
            </a: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zistite od známych a z iných dostupných zdrojov referencie o internetovom obchode, </a:t>
            </a: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skontrolujte, či sú na stránkach uverejnené obchodné podmienky a reklamačný poriadok, čo je jedna z povinností prevádzkovateľa internetového obchodu vyplývajúca zo zákona, </a:t>
            </a: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hľadajte na stránkach logo SOS CERTIFIKOVANÝ OBCHOD, ktoré deklaruje, že internetový obchod je dôveryhodný a jeho obchodné podmienky sú v súlade so zákonom, </a:t>
            </a: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v prípade, že obchod nie je overený alebo všeobecne známy, pri spôsobe platby zvoľte radšej dobierku, </a:t>
            </a: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pri preberaní tovaru prekontrolujte neporušenosť obalu, porušenú zásielku nepreberajte, </a:t>
            </a: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v prípade, že Vám je doručená zásielka za vyššiu cenu ako ste si objednali, zásielku radšej nepreberajte a bezodkladne kontaktujte predávajúceho, </a:t>
            </a:r>
          </a:p>
          <a:p>
            <a:pPr marL="457200" marR="0" lvl="0" indent="-457200" defTabSz="914400" rtl="0" eaLnBrk="0" fontAlgn="base" latinLnBrk="0" hangingPunct="0">
              <a:spcBef>
                <a:spcPct val="0"/>
              </a:spcBef>
              <a:spcAft>
                <a:spcPts val="600"/>
              </a:spcAft>
              <a:buClrTx/>
              <a:buSzTx/>
              <a:buFont typeface="+mj-lt"/>
              <a:buAutoNum type="arabicPeriod"/>
              <a:tabLst/>
            </a:pPr>
            <a:r>
              <a:rPr kumimoji="0" lang="sk-SK" altLang="sk-SK" sz="1400" b="0" i="0" u="none" strike="noStrike" cap="none" normalizeH="0" baseline="0" dirty="0">
                <a:ln>
                  <a:noFill/>
                </a:ln>
                <a:effectLst/>
                <a:latin typeface="Arial" panose="020B0604020202020204" pitchFamily="34" charset="0"/>
              </a:rPr>
              <a:t>nezabudnite na možnosť práva odstúpiť od zmluvy bez udania dôvodu do 14 pracovných dní od prevzatia tovaru, kedy hradíte iba náklady spojené s doručením tovaru späť predajcovi </a:t>
            </a:r>
          </a:p>
        </p:txBody>
      </p:sp>
      <p:sp>
        <p:nvSpPr>
          <p:cNvPr id="77" name="Rectangle 76">
            <a:extLst>
              <a:ext uri="{FF2B5EF4-FFF2-40B4-BE49-F238E27FC236}">
                <a16:creationId xmlns:a16="http://schemas.microsoft.com/office/drawing/2014/main" id="{9F3CB34B-2F8F-4442-91D1-923678282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Prevádzka e-shopu a ochrana spotrebiteľa | Podnikajte.sk">
            <a:extLst>
              <a:ext uri="{FF2B5EF4-FFF2-40B4-BE49-F238E27FC236}">
                <a16:creationId xmlns:a16="http://schemas.microsoft.com/office/drawing/2014/main" id="{703907E0-02FD-46C6-9BFB-D436960BCEC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26170" y="620773"/>
            <a:ext cx="2934559" cy="2198086"/>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92AFC398-9263-43B8-98C4-6D97765B8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Graphic 80">
            <a:extLst>
              <a:ext uri="{FF2B5EF4-FFF2-40B4-BE49-F238E27FC236}">
                <a16:creationId xmlns:a16="http://schemas.microsoft.com/office/drawing/2014/main" id="{C3F180D0-951F-4FB1-8AC1-0CB70C61EF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7754" y="3429000"/>
            <a:ext cx="3429000" cy="3429000"/>
          </a:xfrm>
          <a:prstGeom prst="rect">
            <a:avLst/>
          </a:prstGeom>
        </p:spPr>
      </p:pic>
    </p:spTree>
    <p:extLst>
      <p:ext uri="{BB962C8B-B14F-4D97-AF65-F5344CB8AC3E}">
        <p14:creationId xmlns:p14="http://schemas.microsoft.com/office/powerpoint/2010/main" val="160941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0A97F9-87C9-4710-B480-406EA55C9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2" name="Rectangle 11">
            <a:extLst>
              <a:ext uri="{FF2B5EF4-FFF2-40B4-BE49-F238E27FC236}">
                <a16:creationId xmlns:a16="http://schemas.microsoft.com/office/drawing/2014/main" id="{6D6F0AC2-F229-46DE-A0A2-5CB386CE9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06FEE4A0-179D-46F0-9C92-71B262A923FE}"/>
              </a:ext>
            </a:extLst>
          </p:cNvPr>
          <p:cNvSpPr>
            <a:spLocks noGrp="1"/>
          </p:cNvSpPr>
          <p:nvPr>
            <p:ph type="title"/>
          </p:nvPr>
        </p:nvSpPr>
        <p:spPr>
          <a:xfrm>
            <a:off x="231531" y="300425"/>
            <a:ext cx="8179357" cy="1111850"/>
          </a:xfrm>
        </p:spPr>
        <p:txBody>
          <a:bodyPr anchor="b">
            <a:normAutofit fontScale="90000"/>
          </a:bodyPr>
          <a:lstStyle/>
          <a:p>
            <a:r>
              <a:rPr lang="sk-SK" sz="4100" dirty="0">
                <a:effectLst/>
              </a:rPr>
              <a:t>Informačné povinnosti predávajúcich v e-</a:t>
            </a:r>
            <a:r>
              <a:rPr lang="sk-SK" sz="4100" dirty="0" err="1">
                <a:effectLst/>
              </a:rPr>
              <a:t>shope</a:t>
            </a:r>
            <a:r>
              <a:rPr lang="sk-SK" sz="4100" dirty="0">
                <a:effectLst/>
              </a:rPr>
              <a:t> (obchodné podmienky)</a:t>
            </a:r>
            <a:endParaRPr lang="sk-SK" sz="4100" dirty="0"/>
          </a:p>
        </p:txBody>
      </p:sp>
      <p:sp>
        <p:nvSpPr>
          <p:cNvPr id="3" name="Zástupný objekt pre obsah 2">
            <a:extLst>
              <a:ext uri="{FF2B5EF4-FFF2-40B4-BE49-F238E27FC236}">
                <a16:creationId xmlns:a16="http://schemas.microsoft.com/office/drawing/2014/main" id="{B11A5DB5-3E59-453D-8DFB-58FA5288E012}"/>
              </a:ext>
            </a:extLst>
          </p:cNvPr>
          <p:cNvSpPr>
            <a:spLocks noGrp="1"/>
          </p:cNvSpPr>
          <p:nvPr>
            <p:ph idx="1"/>
          </p:nvPr>
        </p:nvSpPr>
        <p:spPr>
          <a:xfrm>
            <a:off x="351691" y="1456949"/>
            <a:ext cx="7656844" cy="4197438"/>
          </a:xfrm>
        </p:spPr>
        <p:txBody>
          <a:bodyPr anchor="t">
            <a:noAutofit/>
          </a:bodyPr>
          <a:lstStyle/>
          <a:p>
            <a:pPr>
              <a:buFont typeface="Wingdings" panose="05000000000000000000" pitchFamily="2" charset="2"/>
              <a:buChar char="q"/>
            </a:pPr>
            <a:r>
              <a:rPr lang="sk-SK" dirty="0">
                <a:effectLst/>
              </a:rPr>
              <a:t>Každý predávajúci je povinný informovať spotrebiteľa o základných skutočnostiach týkajúcich sa ceny predávaného tovaru, jeho vlastností, podmienok záruky, možnosti reklamácie, riešenia prípadného sporu, platobných a dodacích podmienkach, práve spotrebiteľa odstúpiť od zmluvy a s tým súvisiacimi nevyhnutnými úhradami, </a:t>
            </a:r>
          </a:p>
          <a:p>
            <a:pPr>
              <a:buFont typeface="Wingdings" panose="05000000000000000000" pitchFamily="2" charset="2"/>
              <a:buChar char="q"/>
            </a:pPr>
            <a:r>
              <a:rPr lang="sk-SK" dirty="0">
                <a:effectLst/>
              </a:rPr>
              <a:t>Splnenie tejto povinnosti sa spravidla realizuje </a:t>
            </a:r>
            <a:r>
              <a:rPr lang="sk-SK" b="1" dirty="0">
                <a:effectLst/>
              </a:rPr>
              <a:t>v obchodných podmienkach</a:t>
            </a:r>
            <a:r>
              <a:rPr lang="sk-SK" dirty="0">
                <a:effectLst/>
              </a:rPr>
              <a:t>, ktoré musia byť kupujúcemu dostupné na stránke e-</a:t>
            </a:r>
            <a:r>
              <a:rPr lang="sk-SK" dirty="0" err="1">
                <a:effectLst/>
              </a:rPr>
              <a:t>shopu</a:t>
            </a:r>
            <a:r>
              <a:rPr lang="sk-SK" dirty="0">
                <a:effectLst/>
              </a:rPr>
              <a:t> ešte skôr, ako si tovar objedná. </a:t>
            </a:r>
          </a:p>
          <a:p>
            <a:pPr>
              <a:buFont typeface="Wingdings" panose="05000000000000000000" pitchFamily="2" charset="2"/>
              <a:buChar char="q"/>
            </a:pPr>
            <a:r>
              <a:rPr lang="sk-SK" dirty="0">
                <a:effectLst/>
              </a:rPr>
              <a:t>Nie všetky informácie však je vhodné uverejňovať v obchodných podmienkach. Tie, ktoré sa priamo týkajú predávanej služby alebo tovaru by mali byť na stránke e-</a:t>
            </a:r>
            <a:r>
              <a:rPr lang="sk-SK" dirty="0" err="1">
                <a:effectLst/>
              </a:rPr>
              <a:t>shopu</a:t>
            </a:r>
            <a:r>
              <a:rPr lang="sk-SK" dirty="0">
                <a:effectLst/>
              </a:rPr>
              <a:t> </a:t>
            </a:r>
            <a:r>
              <a:rPr lang="sk-SK" b="1" dirty="0">
                <a:effectLst/>
              </a:rPr>
              <a:t>zverejnené priamo pri konkrétnom tovare alebo službe, ktorej sa týkajú</a:t>
            </a:r>
            <a:r>
              <a:rPr lang="sk-SK" dirty="0">
                <a:effectLst/>
              </a:rPr>
              <a:t>. </a:t>
            </a:r>
          </a:p>
          <a:p>
            <a:pPr>
              <a:buFont typeface="Wingdings" panose="05000000000000000000" pitchFamily="2" charset="2"/>
              <a:buChar char="q"/>
            </a:pPr>
            <a:r>
              <a:rPr lang="sk-SK" dirty="0">
                <a:effectLst/>
              </a:rPr>
              <a:t>Rovnako cena výrobku či služby musí byť na e-</a:t>
            </a:r>
            <a:r>
              <a:rPr lang="sk-SK" dirty="0" err="1">
                <a:effectLst/>
              </a:rPr>
              <a:t>shope</a:t>
            </a:r>
            <a:r>
              <a:rPr lang="sk-SK" dirty="0">
                <a:effectLst/>
              </a:rPr>
              <a:t> jasne a zrozumiteľne uvedená, a to v konečnej podobe, vrátane všetkých daní. Nie je prijateľné, aby po objednaní tovaru bolo možné predávajúcim cenu meniť, či k nej pripočítavať poplatky za použitie platobného prostriedku.</a:t>
            </a:r>
            <a:br>
              <a:rPr lang="sk-SK" dirty="0">
                <a:effectLst/>
              </a:rPr>
            </a:br>
            <a:endParaRPr lang="sk-SK" dirty="0"/>
          </a:p>
        </p:txBody>
      </p:sp>
      <p:sp>
        <p:nvSpPr>
          <p:cNvPr id="14" name="Rectangle 13">
            <a:extLst>
              <a:ext uri="{FF2B5EF4-FFF2-40B4-BE49-F238E27FC236}">
                <a16:creationId xmlns:a16="http://schemas.microsoft.com/office/drawing/2014/main" id="{9F3CB34B-2F8F-4442-91D1-923678282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ok 4" descr="Obrázok, na ktorom je text, ClipArt, vektorová grafika&#10;&#10;Automaticky generovaný popis">
            <a:extLst>
              <a:ext uri="{FF2B5EF4-FFF2-40B4-BE49-F238E27FC236}">
                <a16:creationId xmlns:a16="http://schemas.microsoft.com/office/drawing/2014/main" id="{476BD99A-62AF-4733-8C43-C682DC589DA7}"/>
              </a:ext>
            </a:extLst>
          </p:cNvPr>
          <p:cNvPicPr>
            <a:picLocks noChangeAspect="1"/>
          </p:cNvPicPr>
          <p:nvPr/>
        </p:nvPicPr>
        <p:blipFill rotWithShape="1">
          <a:blip r:embed="rId2">
            <a:extLst>
              <a:ext uri="{28A0092B-C50C-407E-A947-70E740481C1C}">
                <a14:useLocalDpi xmlns:a14="http://schemas.microsoft.com/office/drawing/2010/main" val="0"/>
              </a:ext>
            </a:extLst>
          </a:blip>
          <a:srcRect l="18497" r="14350" b="1"/>
          <a:stretch/>
        </p:blipFill>
        <p:spPr>
          <a:xfrm>
            <a:off x="8763000" y="-1800"/>
            <a:ext cx="3429000" cy="3429000"/>
          </a:xfrm>
          <a:prstGeom prst="rect">
            <a:avLst/>
          </a:prstGeom>
        </p:spPr>
      </p:pic>
      <p:sp>
        <p:nvSpPr>
          <p:cNvPr id="16" name="Rectangle 15">
            <a:extLst>
              <a:ext uri="{FF2B5EF4-FFF2-40B4-BE49-F238E27FC236}">
                <a16:creationId xmlns:a16="http://schemas.microsoft.com/office/drawing/2014/main" id="{92AFC398-9263-43B8-98C4-6D97765B8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a:extLst>
              <a:ext uri="{FF2B5EF4-FFF2-40B4-BE49-F238E27FC236}">
                <a16:creationId xmlns:a16="http://schemas.microsoft.com/office/drawing/2014/main" id="{C3F180D0-951F-4FB1-8AC1-0CB70C61EF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7754" y="3429000"/>
            <a:ext cx="3429000" cy="3429000"/>
          </a:xfrm>
          <a:prstGeom prst="rect">
            <a:avLst/>
          </a:prstGeom>
        </p:spPr>
      </p:pic>
    </p:spTree>
    <p:extLst>
      <p:ext uri="{BB962C8B-B14F-4D97-AF65-F5344CB8AC3E}">
        <p14:creationId xmlns:p14="http://schemas.microsoft.com/office/powerpoint/2010/main" val="340329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9">
            <a:extLst>
              <a:ext uri="{FF2B5EF4-FFF2-40B4-BE49-F238E27FC236}">
                <a16:creationId xmlns:a16="http://schemas.microsoft.com/office/drawing/2014/main" id="{A80A97F9-87C9-4710-B480-406EA55C9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32" name="Rectangle 11">
            <a:extLst>
              <a:ext uri="{FF2B5EF4-FFF2-40B4-BE49-F238E27FC236}">
                <a16:creationId xmlns:a16="http://schemas.microsoft.com/office/drawing/2014/main" id="{6D6F0AC2-F229-46DE-A0A2-5CB386CE9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2CF5E314-7320-4190-995B-2E2CED7271B5}"/>
              </a:ext>
            </a:extLst>
          </p:cNvPr>
          <p:cNvSpPr>
            <a:spLocks noGrp="1"/>
          </p:cNvSpPr>
          <p:nvPr>
            <p:ph type="title"/>
          </p:nvPr>
        </p:nvSpPr>
        <p:spPr>
          <a:xfrm>
            <a:off x="532563" y="335113"/>
            <a:ext cx="7968342" cy="840545"/>
          </a:xfrm>
        </p:spPr>
        <p:txBody>
          <a:bodyPr anchor="b">
            <a:noAutofit/>
          </a:bodyPr>
          <a:lstStyle/>
          <a:p>
            <a:r>
              <a:rPr lang="sk-SK" sz="3200" dirty="0">
                <a:effectLst/>
              </a:rPr>
              <a:t>Zodpovednosť za vady a reklamácie v e-</a:t>
            </a:r>
            <a:r>
              <a:rPr lang="sk-SK" sz="3200" dirty="0" err="1">
                <a:effectLst/>
              </a:rPr>
              <a:t>shope</a:t>
            </a:r>
            <a:endParaRPr lang="sk-SK" sz="3200" dirty="0"/>
          </a:p>
        </p:txBody>
      </p:sp>
      <p:sp>
        <p:nvSpPr>
          <p:cNvPr id="3" name="Zástupný objekt pre obsah 2">
            <a:extLst>
              <a:ext uri="{FF2B5EF4-FFF2-40B4-BE49-F238E27FC236}">
                <a16:creationId xmlns:a16="http://schemas.microsoft.com/office/drawing/2014/main" id="{6102D137-325B-461B-B52C-B7B1CA9BC4B5}"/>
              </a:ext>
            </a:extLst>
          </p:cNvPr>
          <p:cNvSpPr>
            <a:spLocks noGrp="1"/>
          </p:cNvSpPr>
          <p:nvPr>
            <p:ph idx="1"/>
          </p:nvPr>
        </p:nvSpPr>
        <p:spPr>
          <a:xfrm>
            <a:off x="321547" y="1510770"/>
            <a:ext cx="8098971" cy="4819691"/>
          </a:xfrm>
        </p:spPr>
        <p:txBody>
          <a:bodyPr anchor="t">
            <a:normAutofit fontScale="92500" lnSpcReduction="20000"/>
          </a:bodyPr>
          <a:lstStyle/>
          <a:p>
            <a:pPr>
              <a:buFont typeface="Wingdings" panose="05000000000000000000" pitchFamily="2" charset="2"/>
              <a:buChar char="q"/>
            </a:pPr>
            <a:r>
              <a:rPr lang="sk-SK" sz="1600" dirty="0">
                <a:effectLst/>
              </a:rPr>
              <a:t>Od práva spotrebiteľa vrátiť tovar v lehote 14 dní od jeho doručenia, a to aj bez uvedenia dôvodu, je potrebné odlišovať právo kupujúceho vyplývajúce zo zodpovednosti predávajúceho za vady.</a:t>
            </a:r>
          </a:p>
          <a:p>
            <a:pPr>
              <a:buFont typeface="Wingdings" panose="05000000000000000000" pitchFamily="2" charset="2"/>
              <a:buChar char="q"/>
            </a:pPr>
            <a:r>
              <a:rPr lang="sk-SK" sz="1600" dirty="0">
                <a:effectLst/>
              </a:rPr>
              <a:t>Nezáleží, či predávajúci predáva v kamennej predajni alebo prostredníctvom e-</a:t>
            </a:r>
            <a:r>
              <a:rPr lang="sk-SK" sz="1600" dirty="0" err="1">
                <a:effectLst/>
              </a:rPr>
              <a:t>shopu</a:t>
            </a:r>
            <a:r>
              <a:rPr lang="sk-SK" sz="1600" dirty="0">
                <a:effectLst/>
              </a:rPr>
              <a:t>, v oboch prípadoch zodpovedá za to, že ním predávaný tovar má prezentované vlastnosti, akosť, množstvo, t. j. netrpí žiadnymi vadami. </a:t>
            </a:r>
          </a:p>
          <a:p>
            <a:pPr>
              <a:buFont typeface="Wingdings" panose="05000000000000000000" pitchFamily="2" charset="2"/>
              <a:buChar char="q"/>
            </a:pPr>
            <a:r>
              <a:rPr lang="sk-SK" sz="1600" dirty="0">
                <a:effectLst/>
              </a:rPr>
              <a:t>Nakoľko poskytnutie informácií o zodpovednosti za vady a možnostiach reklamovania </a:t>
            </a:r>
            <a:r>
              <a:rPr lang="sk-SK" sz="1600" dirty="0" err="1">
                <a:effectLst/>
              </a:rPr>
              <a:t>vadného</a:t>
            </a:r>
            <a:r>
              <a:rPr lang="sk-SK" sz="1600" dirty="0">
                <a:effectLst/>
              </a:rPr>
              <a:t> tovaru patrí medzi základné informačné povinnosti predávajúceho, je jeho nevyhnutnou povinnosťou zverejniť ich na webovej stránke svojho e-</a:t>
            </a:r>
            <a:r>
              <a:rPr lang="sk-SK" sz="1600" dirty="0" err="1">
                <a:effectLst/>
              </a:rPr>
              <a:t>shopu</a:t>
            </a:r>
            <a:r>
              <a:rPr lang="sk-SK" sz="1600" dirty="0">
                <a:effectLst/>
              </a:rPr>
              <a:t>. </a:t>
            </a:r>
          </a:p>
          <a:p>
            <a:pPr>
              <a:buFont typeface="Wingdings" panose="05000000000000000000" pitchFamily="2" charset="2"/>
              <a:buChar char="q"/>
            </a:pPr>
            <a:r>
              <a:rPr lang="sk-SK" sz="1600" dirty="0">
                <a:effectLst/>
              </a:rPr>
              <a:t>Na záručnú dobu ani druhy práv z vád tovaru nemá vplyv, či je tovar predávaný prostredníctvom e-</a:t>
            </a:r>
            <a:r>
              <a:rPr lang="sk-SK" sz="1600" dirty="0" err="1">
                <a:effectLst/>
              </a:rPr>
              <a:t>shopu</a:t>
            </a:r>
            <a:r>
              <a:rPr lang="sk-SK" sz="1600" dirty="0">
                <a:effectLst/>
              </a:rPr>
              <a:t> alebo v kamennom obchode. </a:t>
            </a:r>
          </a:p>
          <a:p>
            <a:pPr>
              <a:buFont typeface="Wingdings" panose="05000000000000000000" pitchFamily="2" charset="2"/>
              <a:buChar char="q"/>
            </a:pPr>
            <a:r>
              <a:rPr lang="sk-SK" sz="1600" dirty="0">
                <a:effectLst/>
              </a:rPr>
              <a:t>Platí tak </a:t>
            </a:r>
            <a:r>
              <a:rPr lang="sk-SK" sz="1600" b="1" dirty="0">
                <a:effectLst/>
              </a:rPr>
              <a:t>všeobecná dvojročná záručná doba</a:t>
            </a:r>
            <a:r>
              <a:rPr lang="sk-SK" sz="1600" dirty="0">
                <a:effectLst/>
              </a:rPr>
              <a:t>. </a:t>
            </a:r>
          </a:p>
          <a:p>
            <a:pPr>
              <a:buFont typeface="Wingdings" panose="05000000000000000000" pitchFamily="2" charset="2"/>
              <a:buChar char="q"/>
            </a:pPr>
            <a:r>
              <a:rPr lang="sk-SK" sz="1600" dirty="0">
                <a:effectLst/>
              </a:rPr>
              <a:t>Kupujúci má právo na opravu </a:t>
            </a:r>
            <a:r>
              <a:rPr lang="sk-SK" sz="1600" dirty="0" err="1">
                <a:effectLst/>
              </a:rPr>
              <a:t>vadnej</a:t>
            </a:r>
            <a:r>
              <a:rPr lang="sk-SK" sz="1600" dirty="0">
                <a:effectLst/>
              </a:rPr>
              <a:t> veci, jej výmenu, resp. výmenu </a:t>
            </a:r>
            <a:r>
              <a:rPr lang="sk-SK" sz="1600" dirty="0" err="1">
                <a:effectLst/>
              </a:rPr>
              <a:t>vadnej</a:t>
            </a:r>
            <a:r>
              <a:rPr lang="sk-SK" sz="1600" dirty="0">
                <a:effectLst/>
              </a:rPr>
              <a:t> časti a pokiaľ vadu opraviť nejde, aj na odstúpenie od zmluvy, či primeranú zľavu z ceny tovaru. Aké právo si spotrebiteľ uplatňuje musí v reklamácii jasne a zrozumiteľne definovať.</a:t>
            </a:r>
          </a:p>
          <a:p>
            <a:pPr>
              <a:buFont typeface="Wingdings" panose="05000000000000000000" pitchFamily="2" charset="2"/>
              <a:buChar char="q"/>
            </a:pPr>
            <a:r>
              <a:rPr lang="sk-SK" sz="1600" dirty="0">
                <a:effectLst/>
              </a:rPr>
              <a:t>Na stránke e-</a:t>
            </a:r>
            <a:r>
              <a:rPr lang="sk-SK" sz="1600" dirty="0" err="1">
                <a:effectLst/>
              </a:rPr>
              <a:t>shopu</a:t>
            </a:r>
            <a:r>
              <a:rPr lang="sk-SK" sz="1600" dirty="0">
                <a:effectLst/>
              </a:rPr>
              <a:t> musia byť uvedené aj informácie o tom, do kedy bude reklamácia spotrebiteľa vybavená. Zákon ukladá predávajúcemu lehotu na vybavenie reklamácie 30 dní. </a:t>
            </a:r>
          </a:p>
          <a:p>
            <a:pPr>
              <a:buFont typeface="Wingdings" panose="05000000000000000000" pitchFamily="2" charset="2"/>
              <a:buChar char="q"/>
            </a:pPr>
            <a:r>
              <a:rPr lang="sk-SK" sz="1600" dirty="0">
                <a:effectLst/>
              </a:rPr>
              <a:t>Márnym uplynutím 30-dňovej lehoty na vybavenie reklamácie vzniká každému spotrebiteľovi, a to aj pokiaľ si toto právo v reklamácii neuplatnil, právo na odstúpenie od zmluvy či výmenu výrobku za nový. </a:t>
            </a:r>
            <a:br>
              <a:rPr lang="sk-SK" sz="1600" dirty="0">
                <a:effectLst/>
              </a:rPr>
            </a:br>
            <a:br>
              <a:rPr lang="sk-SK" sz="1600" dirty="0">
                <a:effectLst/>
              </a:rPr>
            </a:br>
            <a:br>
              <a:rPr lang="sk-SK" sz="800" dirty="0">
                <a:effectLst/>
              </a:rPr>
            </a:br>
            <a:br>
              <a:rPr lang="sk-SK" sz="800" dirty="0">
                <a:effectLst/>
              </a:rPr>
            </a:br>
            <a:endParaRPr lang="sk-SK" sz="800" dirty="0"/>
          </a:p>
        </p:txBody>
      </p:sp>
      <p:sp>
        <p:nvSpPr>
          <p:cNvPr id="33" name="Rectangle 13">
            <a:extLst>
              <a:ext uri="{FF2B5EF4-FFF2-40B4-BE49-F238E27FC236}">
                <a16:creationId xmlns:a16="http://schemas.microsoft.com/office/drawing/2014/main" id="{9F3CB34B-2F8F-4442-91D1-923678282D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ok 4" descr="Obrázok, na ktorom je text, ClipArt, znak&#10;&#10;Automaticky generovaný popis">
            <a:extLst>
              <a:ext uri="{FF2B5EF4-FFF2-40B4-BE49-F238E27FC236}">
                <a16:creationId xmlns:a16="http://schemas.microsoft.com/office/drawing/2014/main" id="{ED3FF60B-7A0B-443D-BAAC-547FD94876E1}"/>
              </a:ext>
            </a:extLst>
          </p:cNvPr>
          <p:cNvPicPr>
            <a:picLocks noChangeAspect="1"/>
          </p:cNvPicPr>
          <p:nvPr/>
        </p:nvPicPr>
        <p:blipFill rotWithShape="1">
          <a:blip r:embed="rId2">
            <a:extLst>
              <a:ext uri="{28A0092B-C50C-407E-A947-70E740481C1C}">
                <a14:useLocalDpi xmlns:a14="http://schemas.microsoft.com/office/drawing/2010/main" val="0"/>
              </a:ext>
            </a:extLst>
          </a:blip>
          <a:srcRect l="31373" r="31297" b="-1"/>
          <a:stretch/>
        </p:blipFill>
        <p:spPr>
          <a:xfrm>
            <a:off x="8763000" y="-1800"/>
            <a:ext cx="3429000" cy="3429000"/>
          </a:xfrm>
          <a:prstGeom prst="rect">
            <a:avLst/>
          </a:prstGeom>
        </p:spPr>
      </p:pic>
      <p:sp>
        <p:nvSpPr>
          <p:cNvPr id="34" name="Rectangle 15">
            <a:extLst>
              <a:ext uri="{FF2B5EF4-FFF2-40B4-BE49-F238E27FC236}">
                <a16:creationId xmlns:a16="http://schemas.microsoft.com/office/drawing/2014/main" id="{92AFC398-9263-43B8-98C4-6D97765B8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Graphic 17">
            <a:extLst>
              <a:ext uri="{FF2B5EF4-FFF2-40B4-BE49-F238E27FC236}">
                <a16:creationId xmlns:a16="http://schemas.microsoft.com/office/drawing/2014/main" id="{C3F180D0-951F-4FB1-8AC1-0CB70C61EF5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7754" y="3429000"/>
            <a:ext cx="3429000" cy="3429000"/>
          </a:xfrm>
          <a:prstGeom prst="rect">
            <a:avLst/>
          </a:prstGeom>
        </p:spPr>
      </p:pic>
    </p:spTree>
    <p:extLst>
      <p:ext uri="{BB962C8B-B14F-4D97-AF65-F5344CB8AC3E}">
        <p14:creationId xmlns:p14="http://schemas.microsoft.com/office/powerpoint/2010/main" val="81361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DF9A38-58FD-4809-871D-3BA2FEA95AC1}"/>
              </a:ext>
            </a:extLst>
          </p:cNvPr>
          <p:cNvSpPr>
            <a:spLocks noGrp="1"/>
          </p:cNvSpPr>
          <p:nvPr>
            <p:ph type="title"/>
          </p:nvPr>
        </p:nvSpPr>
        <p:spPr/>
        <p:txBody>
          <a:bodyPr>
            <a:normAutofit fontScale="90000"/>
          </a:bodyPr>
          <a:lstStyle/>
          <a:p>
            <a:r>
              <a:rPr lang="sk-SK" dirty="0">
                <a:effectLst/>
              </a:rPr>
              <a:t>Neprijateľné podmienky v spotrebiteľských zmluvách v e-</a:t>
            </a:r>
            <a:r>
              <a:rPr lang="sk-SK" dirty="0" err="1">
                <a:effectLst/>
              </a:rPr>
              <a:t>shope</a:t>
            </a:r>
            <a:endParaRPr lang="sk-SK" dirty="0"/>
          </a:p>
        </p:txBody>
      </p:sp>
      <p:sp>
        <p:nvSpPr>
          <p:cNvPr id="3" name="Zástupný objekt pre obsah 2">
            <a:extLst>
              <a:ext uri="{FF2B5EF4-FFF2-40B4-BE49-F238E27FC236}">
                <a16:creationId xmlns:a16="http://schemas.microsoft.com/office/drawing/2014/main" id="{FBEF9108-C4F7-4F3E-97AC-E22F0B078523}"/>
              </a:ext>
            </a:extLst>
          </p:cNvPr>
          <p:cNvSpPr>
            <a:spLocks noGrp="1"/>
          </p:cNvSpPr>
          <p:nvPr>
            <p:ph idx="1"/>
          </p:nvPr>
        </p:nvSpPr>
        <p:spPr/>
        <p:txBody>
          <a:bodyPr/>
          <a:lstStyle/>
          <a:p>
            <a:pPr>
              <a:buFont typeface="Wingdings" panose="05000000000000000000" pitchFamily="2" charset="2"/>
              <a:buChar char="q"/>
            </a:pPr>
            <a:r>
              <a:rPr lang="sk-SK" dirty="0">
                <a:effectLst/>
              </a:rPr>
              <a:t>Ide často o skryté dojednania, ktoré by vylučovali zodpovednosť dodávateľa, umožňovali mu odstúpiť bezdôvodne od zmluvy, požadovali od spotrebiteľov plnenia za aplikovanie práv, ktoré im vyplývajú priamo zo zákona a pod. </a:t>
            </a:r>
          </a:p>
          <a:p>
            <a:pPr>
              <a:buFont typeface="Wingdings" panose="05000000000000000000" pitchFamily="2" charset="2"/>
              <a:buChar char="q"/>
            </a:pPr>
            <a:r>
              <a:rPr lang="sk-SK" dirty="0">
                <a:effectLst/>
              </a:rPr>
              <a:t>Za neprijateľnú podmienku je považovaná napríklad dohoda o zrážkach zo mzdy, ktorá by bola zakotvená len ako súčasť obchodných podmienok či všeobecných obchodných podmienok</a:t>
            </a:r>
          </a:p>
          <a:p>
            <a:pPr>
              <a:buFont typeface="Wingdings" panose="05000000000000000000" pitchFamily="2" charset="2"/>
              <a:buChar char="q"/>
            </a:pPr>
            <a:r>
              <a:rPr lang="sk-SK" dirty="0">
                <a:effectLst/>
              </a:rPr>
              <a:t>Za neprijateľné zmluvné podmienky možno považovať aj neprimerane vysoké sankcie za nesplnenie povinností zo strany spotrebiteľa, neprimerane dlhú viazanosť zmluvy, ktorej účel možno splniť za kratší čas či úhrady poplatkov za plnenia, o ktorých spotrebiteľ nebol vopred informovaný. </a:t>
            </a:r>
          </a:p>
          <a:p>
            <a:pPr marL="0" indent="0">
              <a:buNone/>
            </a:pPr>
            <a:endParaRPr lang="sk-SK" dirty="0"/>
          </a:p>
        </p:txBody>
      </p:sp>
    </p:spTree>
    <p:extLst>
      <p:ext uri="{BB962C8B-B14F-4D97-AF65-F5344CB8AC3E}">
        <p14:creationId xmlns:p14="http://schemas.microsoft.com/office/powerpoint/2010/main" val="213989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80A97F9-87C9-4710-B480-406EA55C9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73" name="Rectangle 72">
            <a:extLst>
              <a:ext uri="{FF2B5EF4-FFF2-40B4-BE49-F238E27FC236}">
                <a16:creationId xmlns:a16="http://schemas.microsoft.com/office/drawing/2014/main" id="{6D6F0AC2-F229-46DE-A0A2-5CB386CE9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0"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C80885D7-3E3B-40EB-A5D9-1AE296D9AAB2}"/>
              </a:ext>
            </a:extLst>
          </p:cNvPr>
          <p:cNvSpPr>
            <a:spLocks noGrp="1"/>
          </p:cNvSpPr>
          <p:nvPr>
            <p:ph type="title"/>
          </p:nvPr>
        </p:nvSpPr>
        <p:spPr>
          <a:xfrm>
            <a:off x="777240" y="777240"/>
            <a:ext cx="4114800" cy="1812537"/>
          </a:xfrm>
        </p:spPr>
        <p:txBody>
          <a:bodyPr anchor="b">
            <a:normAutofit/>
          </a:bodyPr>
          <a:lstStyle/>
          <a:p>
            <a:r>
              <a:rPr lang="sk-SK" sz="3400">
                <a:effectLst/>
              </a:rPr>
              <a:t>Kontrola dodržiavania pravidiel ochrany spotrebiteľa </a:t>
            </a:r>
            <a:endParaRPr lang="sk-SK" sz="3400"/>
          </a:p>
        </p:txBody>
      </p:sp>
      <p:sp>
        <p:nvSpPr>
          <p:cNvPr id="3" name="Zástupný objekt pre obsah 2">
            <a:extLst>
              <a:ext uri="{FF2B5EF4-FFF2-40B4-BE49-F238E27FC236}">
                <a16:creationId xmlns:a16="http://schemas.microsoft.com/office/drawing/2014/main" id="{66C02E56-BFA7-4B32-AF92-6CBA66884CE3}"/>
              </a:ext>
            </a:extLst>
          </p:cNvPr>
          <p:cNvSpPr>
            <a:spLocks noGrp="1"/>
          </p:cNvSpPr>
          <p:nvPr>
            <p:ph idx="1"/>
          </p:nvPr>
        </p:nvSpPr>
        <p:spPr>
          <a:xfrm>
            <a:off x="777240" y="2786743"/>
            <a:ext cx="4114800" cy="3390220"/>
          </a:xfrm>
        </p:spPr>
        <p:txBody>
          <a:bodyPr anchor="t">
            <a:normAutofit/>
          </a:bodyPr>
          <a:lstStyle/>
          <a:p>
            <a:pPr marL="0" indent="0">
              <a:buNone/>
            </a:pPr>
            <a:r>
              <a:rPr lang="sk-SK" dirty="0">
                <a:effectLst/>
              </a:rPr>
              <a:t>Základnou inštitúciou vykonávajúcou dohľad v oblasti ochrany spotrebiteľa je </a:t>
            </a:r>
            <a:r>
              <a:rPr lang="sk-SK" b="1" dirty="0">
                <a:effectLst/>
              </a:rPr>
              <a:t>Slovenská obchodná inšpekcia</a:t>
            </a:r>
            <a:r>
              <a:rPr lang="sk-SK" dirty="0">
                <a:effectLst/>
              </a:rPr>
              <a:t>, istú časť kompetencií však má napr. aj Úrad verejného zdravotníctva. </a:t>
            </a:r>
            <a:br>
              <a:rPr lang="sk-SK" dirty="0">
                <a:effectLst/>
              </a:rPr>
            </a:br>
            <a:br>
              <a:rPr lang="sk-SK" dirty="0">
                <a:effectLst/>
              </a:rPr>
            </a:br>
            <a:endParaRPr lang="sk-SK" dirty="0"/>
          </a:p>
        </p:txBody>
      </p:sp>
      <p:sp>
        <p:nvSpPr>
          <p:cNvPr id="75" name="Rectangle 74">
            <a:extLst>
              <a:ext uri="{FF2B5EF4-FFF2-40B4-BE49-F238E27FC236}">
                <a16:creationId xmlns:a16="http://schemas.microsoft.com/office/drawing/2014/main" id="{B561DE1A-F39F-46D4-BA9A-9DAB77A48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9" y="0"/>
            <a:ext cx="6859801"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Naša včerajšia tlačová správa Ústredná... - Splnomocnenec vlády SR pre  národnostné menšiny | Facebook">
            <a:extLst>
              <a:ext uri="{FF2B5EF4-FFF2-40B4-BE49-F238E27FC236}">
                <a16:creationId xmlns:a16="http://schemas.microsoft.com/office/drawing/2014/main" id="{607E6AEB-EE32-47E8-B48C-410A7106379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636" b="13311"/>
          <a:stretch/>
        </p:blipFill>
        <p:spPr bwMode="auto">
          <a:xfrm>
            <a:off x="5333999" y="10"/>
            <a:ext cx="6854951" cy="3425390"/>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C6105A24-81C0-4B45-99A5-311F3B74A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9"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a:extLst>
              <a:ext uri="{FF2B5EF4-FFF2-40B4-BE49-F238E27FC236}">
                <a16:creationId xmlns:a16="http://schemas.microsoft.com/office/drawing/2014/main" id="{3C851273-7FAC-413A-B5CA-083F7AECDF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3999" y="3427200"/>
            <a:ext cx="3429000" cy="3429000"/>
          </a:xfrm>
          <a:prstGeom prst="rect">
            <a:avLst/>
          </a:prstGeom>
        </p:spPr>
      </p:pic>
      <p:sp>
        <p:nvSpPr>
          <p:cNvPr id="81" name="Rectangle 80">
            <a:extLst>
              <a:ext uri="{FF2B5EF4-FFF2-40B4-BE49-F238E27FC236}">
                <a16:creationId xmlns:a16="http://schemas.microsoft.com/office/drawing/2014/main" id="{C3B21356-601F-4761-B3FB-16E3D4A5C0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3" name="Graphic 82">
            <a:extLst>
              <a:ext uri="{FF2B5EF4-FFF2-40B4-BE49-F238E27FC236}">
                <a16:creationId xmlns:a16="http://schemas.microsoft.com/office/drawing/2014/main" id="{004EF464-0C9E-4D7E-B8B3-8652858192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67754" y="3427200"/>
            <a:ext cx="3429000" cy="3429000"/>
          </a:xfrm>
          <a:prstGeom prst="rect">
            <a:avLst/>
          </a:prstGeom>
        </p:spPr>
      </p:pic>
    </p:spTree>
    <p:extLst>
      <p:ext uri="{BB962C8B-B14F-4D97-AF65-F5344CB8AC3E}">
        <p14:creationId xmlns:p14="http://schemas.microsoft.com/office/powerpoint/2010/main" val="1271297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8A17FE-EEFB-4AC6-8661-9116C85C7AA4}"/>
              </a:ext>
            </a:extLst>
          </p:cNvPr>
          <p:cNvSpPr>
            <a:spLocks noGrp="1"/>
          </p:cNvSpPr>
          <p:nvPr>
            <p:ph type="title"/>
          </p:nvPr>
        </p:nvSpPr>
        <p:spPr>
          <a:xfrm>
            <a:off x="777242" y="365125"/>
            <a:ext cx="10637518" cy="720725"/>
          </a:xfrm>
        </p:spPr>
        <p:txBody>
          <a:bodyPr>
            <a:normAutofit fontScale="90000"/>
          </a:bodyPr>
          <a:lstStyle/>
          <a:p>
            <a:r>
              <a:rPr lang="sk-SK" dirty="0"/>
              <a:t>Zhrnutie</a:t>
            </a:r>
          </a:p>
        </p:txBody>
      </p:sp>
      <p:sp>
        <p:nvSpPr>
          <p:cNvPr id="3" name="Zástupný objekt pre obsah 2">
            <a:extLst>
              <a:ext uri="{FF2B5EF4-FFF2-40B4-BE49-F238E27FC236}">
                <a16:creationId xmlns:a16="http://schemas.microsoft.com/office/drawing/2014/main" id="{560CD1EC-6134-431D-9729-DB007F179964}"/>
              </a:ext>
            </a:extLst>
          </p:cNvPr>
          <p:cNvSpPr>
            <a:spLocks noGrp="1"/>
          </p:cNvSpPr>
          <p:nvPr>
            <p:ph idx="1"/>
          </p:nvPr>
        </p:nvSpPr>
        <p:spPr>
          <a:xfrm>
            <a:off x="777242" y="1159329"/>
            <a:ext cx="10637518" cy="5445578"/>
          </a:xfrm>
        </p:spPr>
        <p:txBody>
          <a:bodyPr>
            <a:normAutofit fontScale="85000" lnSpcReduction="10000"/>
          </a:bodyPr>
          <a:lstStyle/>
          <a:p>
            <a:pPr marL="0" indent="0">
              <a:buNone/>
            </a:pPr>
            <a:r>
              <a:rPr lang="sk-SK" dirty="0"/>
              <a:t>1. hlavné vlastnosti tovaru alebo charakter služby v rozsahu primeranom použitého prostriedku komunikácie a tovaru alebo službe,</a:t>
            </a:r>
          </a:p>
          <a:p>
            <a:pPr marL="0" indent="0">
              <a:buNone/>
            </a:pPr>
            <a:r>
              <a:rPr lang="sk-SK" dirty="0"/>
              <a:t>2. svoje obchodné meno a sídlo alebo miesto podnikania buď vaše ako predávajúceho alebo osoby, ktorá vo vašom mene ako predávajúceho koná,</a:t>
            </a:r>
          </a:p>
          <a:p>
            <a:pPr marL="0" indent="0">
              <a:buNone/>
            </a:pPr>
            <a:r>
              <a:rPr lang="sk-SK" dirty="0"/>
              <a:t>3. svoje telefónne číslo a ďalšie údaje dôležité preto, aby sa s vami spotrebiteľ skontaktoval, najmä adresu vašej elektronickej pošty a číslo faxu, ak ich máte,</a:t>
            </a:r>
          </a:p>
          <a:p>
            <a:pPr marL="0" indent="0">
              <a:buNone/>
            </a:pPr>
            <a:r>
              <a:rPr lang="sk-SK" dirty="0"/>
              <a:t>4. adresu, na ktorej môže spotrebiteľ uplatniť reklamáciu, podať sťažnosť alebo iný podnet, ak sa táto adresa líši od adresy vášho miesta podnikania,</a:t>
            </a:r>
          </a:p>
          <a:p>
            <a:pPr marL="0" indent="0">
              <a:buNone/>
            </a:pPr>
            <a:r>
              <a:rPr lang="sk-SK" dirty="0"/>
              <a:t>5. celkovú cenu tovaru alebo služby vrátane DPH a všetkých ostatných daní,</a:t>
            </a:r>
          </a:p>
          <a:p>
            <a:pPr marL="0" indent="0">
              <a:buNone/>
            </a:pPr>
            <a:r>
              <a:rPr lang="sk-SK" dirty="0"/>
              <a:t>6. ak vzhľadom na povahu tovaru alebo služby nemožno cenu primerane určiť vopred, spôsob, akým sa vypočíta,</a:t>
            </a:r>
          </a:p>
          <a:p>
            <a:pPr marL="0" indent="0">
              <a:buNone/>
            </a:pPr>
            <a:r>
              <a:rPr lang="sk-SK" dirty="0"/>
              <a:t>7. náklady na dopravu, dodanie, poštovné a iné náklady a poplatky – alebo, ak tieto náklady a poplatky nemožno určiť vopred, skutočnosť, že do celkovej ceny môžu byť zarátané; ak ide o zmluvu uzavretú na dobu neurčitú alebo dohodu o celkovej cene za zúčtovacie obdobie, a ak túto cenu nemožno určiť vopred, o spôsobe akým s vypočíta,</a:t>
            </a:r>
          </a:p>
          <a:p>
            <a:pPr marL="0" indent="0">
              <a:buNone/>
            </a:pPr>
            <a:r>
              <a:rPr lang="sk-SK" dirty="0"/>
              <a:t>8. cenu za použitie mobilov, telefónov a počítačov, ktoré je možné využiť na účely uzavretia zmluvy, ak ide o číslo služby so zvýšenou tarifou,</a:t>
            </a:r>
          </a:p>
          <a:p>
            <a:pPr marL="0" indent="0">
              <a:buNone/>
            </a:pPr>
            <a:r>
              <a:rPr lang="sk-SK" dirty="0"/>
              <a:t>9. platobné podmienky, dodacie podmienky, lehotu, do ktorej sa zaväzujete dodať tovar alebo službu, informáciu o postupoch uplatňovania a vybavovania reklamácií, sťažností a podnetov spotrebiteľov,</a:t>
            </a:r>
          </a:p>
          <a:p>
            <a:pPr marL="0" indent="0">
              <a:buNone/>
            </a:pPr>
            <a:r>
              <a:rPr lang="sk-SK" dirty="0"/>
              <a:t>10. informáciu o práve spotrebiteľa odstúpiť od zmluvy, podmienkach, lehote a postupe pri uplatňovaní práva na odstúpenie od zmluvy. Poskytujete mu aj formulár na odstúpenie od zmluvy.</a:t>
            </a:r>
          </a:p>
          <a:p>
            <a:pPr marL="0" indent="0">
              <a:buNone/>
            </a:pPr>
            <a:endParaRPr lang="sk-SK" dirty="0"/>
          </a:p>
        </p:txBody>
      </p:sp>
    </p:spTree>
    <p:extLst>
      <p:ext uri="{BB962C8B-B14F-4D97-AF65-F5344CB8AC3E}">
        <p14:creationId xmlns:p14="http://schemas.microsoft.com/office/powerpoint/2010/main" val="3297268896"/>
      </p:ext>
    </p:extLst>
  </p:cSld>
  <p:clrMapOvr>
    <a:masterClrMapping/>
  </p:clrMapOvr>
</p:sld>
</file>

<file path=ppt/theme/theme1.xml><?xml version="1.0" encoding="utf-8"?>
<a:theme xmlns:a="http://schemas.openxmlformats.org/drawingml/2006/main" name="CelebrationVTI">
  <a:themeElements>
    <a:clrScheme name="AnalogousFromLightSeedRightStep">
      <a:dk1>
        <a:srgbClr val="000000"/>
      </a:dk1>
      <a:lt1>
        <a:srgbClr val="FFFFFF"/>
      </a:lt1>
      <a:dk2>
        <a:srgbClr val="35371F"/>
      </a:dk2>
      <a:lt2>
        <a:srgbClr val="E2E7E8"/>
      </a:lt2>
      <a:accent1>
        <a:srgbClr val="C1998C"/>
      </a:accent1>
      <a:accent2>
        <a:srgbClr val="B5A17B"/>
      </a:accent2>
      <a:accent3>
        <a:srgbClr val="A3A67E"/>
      </a:accent3>
      <a:accent4>
        <a:srgbClr val="8FAA74"/>
      </a:accent4>
      <a:accent5>
        <a:srgbClr val="85AB82"/>
      </a:accent5>
      <a:accent6>
        <a:srgbClr val="77AF89"/>
      </a:accent6>
      <a:hlink>
        <a:srgbClr val="5C8A99"/>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lebrationVTI" id="{BAD6E4D6-FB5F-472A-BAD2-154760D77BE0}" vid="{59D360FE-6438-46F1-A5A6-11415132A23A}"/>
    </a:ext>
  </a:extLst>
</a:theme>
</file>

<file path=docProps/app.xml><?xml version="1.0" encoding="utf-8"?>
<Properties xmlns="http://schemas.openxmlformats.org/officeDocument/2006/extended-properties" xmlns:vt="http://schemas.openxmlformats.org/officeDocument/2006/docPropsVTypes">
  <TotalTime>98</TotalTime>
  <Words>1400</Words>
  <Application>Microsoft Office PowerPoint</Application>
  <PresentationFormat>Širokouhlá</PresentationFormat>
  <Paragraphs>57</Paragraphs>
  <Slides>10</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10</vt:i4>
      </vt:variant>
    </vt:vector>
  </HeadingPairs>
  <TitlesOfParts>
    <vt:vector size="15" baseType="lpstr">
      <vt:lpstr>Arial</vt:lpstr>
      <vt:lpstr>Calibri</vt:lpstr>
      <vt:lpstr>Gill Sans Nova</vt:lpstr>
      <vt:lpstr>Wingdings</vt:lpstr>
      <vt:lpstr>CelebrationVTI</vt:lpstr>
      <vt:lpstr>Nakupovanie cez internet</vt:lpstr>
      <vt:lpstr>Právne normy</vt:lpstr>
      <vt:lpstr>Zmluva uzavretá na diaľku</vt:lpstr>
      <vt:lpstr>Hlavné zásady nakupovania cez internet</vt:lpstr>
      <vt:lpstr>Informačné povinnosti predávajúcich v e-shope (obchodné podmienky)</vt:lpstr>
      <vt:lpstr>Zodpovednosť za vady a reklamácie v e-shope</vt:lpstr>
      <vt:lpstr>Neprijateľné podmienky v spotrebiteľských zmluvách v e-shope</vt:lpstr>
      <vt:lpstr>Kontrola dodržiavania pravidiel ochrany spotrebiteľa </vt:lpstr>
      <vt:lpstr>Zhrnutie</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Nakupovanie cez internet</dc:title>
  <dc:creator>Klieštiková Michaela Ing.</dc:creator>
  <cp:lastModifiedBy>Klieštiková Michaela Ing.</cp:lastModifiedBy>
  <cp:revision>5</cp:revision>
  <dcterms:created xsi:type="dcterms:W3CDTF">2021-05-31T06:58:15Z</dcterms:created>
  <dcterms:modified xsi:type="dcterms:W3CDTF">2021-05-31T08:37:12Z</dcterms:modified>
</cp:coreProperties>
</file>