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9" r:id="rId3"/>
    <p:sldId id="270" r:id="rId4"/>
    <p:sldId id="271" r:id="rId5"/>
    <p:sldId id="273" r:id="rId6"/>
    <p:sldId id="257" r:id="rId7"/>
    <p:sldId id="261" r:id="rId8"/>
    <p:sldId id="262" r:id="rId9"/>
    <p:sldId id="276" r:id="rId10"/>
    <p:sldId id="272" r:id="rId11"/>
    <p:sldId id="263" r:id="rId12"/>
    <p:sldId id="274" r:id="rId13"/>
    <p:sldId id="277" r:id="rId14"/>
    <p:sldId id="259" r:id="rId15"/>
    <p:sldId id="278" r:id="rId16"/>
    <p:sldId id="264" r:id="rId17"/>
    <p:sldId id="279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6532-2268-4D64-B532-9E78EEB0F6E3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F9CB-E66B-4B75-95CB-07A8C84622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35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133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45143-9188-4E1D-80EA-F3D3F8FB3E50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276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018AED-4D03-4250-BE00-E88D1CC2AE2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gi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gif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108"/>
            <a:ext cx="9144000" cy="68696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/>
              <a:t>Afrika - hospodárstvo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Poľnohospodárstvo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196752"/>
            <a:ext cx="7848872" cy="5544616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sk-SK" b="1" dirty="0"/>
              <a:t>-  prevláda rastlinná výroba</a:t>
            </a:r>
          </a:p>
          <a:p>
            <a:pPr marL="82296" indent="0">
              <a:buNone/>
            </a:pPr>
            <a:r>
              <a:rPr lang="sk-SK" b="1" dirty="0"/>
              <a:t>-  hlavnými plodinami </a:t>
            </a:r>
            <a:r>
              <a:rPr lang="sk-SK" b="1" u="sng" dirty="0"/>
              <a:t>na výživu</a:t>
            </a:r>
            <a:r>
              <a:rPr lang="sk-SK" b="1" dirty="0"/>
              <a:t> sú: </a:t>
            </a:r>
            <a:r>
              <a:rPr lang="sk-SK" b="1" dirty="0" err="1"/>
              <a:t>jam</a:t>
            </a:r>
            <a:r>
              <a:rPr lang="sk-SK" b="1" dirty="0"/>
              <a:t>, </a:t>
            </a:r>
            <a:r>
              <a:rPr lang="sk-SK" b="1" dirty="0" err="1"/>
              <a:t>bataty</a:t>
            </a:r>
            <a:r>
              <a:rPr lang="sk-SK" b="1" dirty="0"/>
              <a:t>, maniok, proso </a:t>
            </a:r>
          </a:p>
          <a:p>
            <a:pPr marL="82296" indent="0">
              <a:buNone/>
            </a:pPr>
            <a:r>
              <a:rPr lang="sk-SK" b="1" dirty="0"/>
              <a:t>                     - pšenica, ryža, kukurica (sever a juh Afriky), </a:t>
            </a:r>
          </a:p>
          <a:p>
            <a:pPr marL="82296" indent="0">
              <a:buNone/>
            </a:pPr>
            <a:r>
              <a:rPr lang="sk-SK" b="1" dirty="0"/>
              <a:t>                     - citrusy, olivy, vinič (subtropické oblasti), </a:t>
            </a:r>
          </a:p>
          <a:p>
            <a:pPr marL="82296" indent="0">
              <a:buNone/>
            </a:pPr>
            <a:r>
              <a:rPr lang="sk-SK" b="1" dirty="0"/>
              <a:t>                     - datle, korok (sever), </a:t>
            </a:r>
          </a:p>
          <a:p>
            <a:pPr marL="82296" indent="0">
              <a:buNone/>
            </a:pPr>
            <a:endParaRPr lang="sk-SK" b="1" dirty="0"/>
          </a:p>
          <a:p>
            <a:pPr marL="82296" indent="0">
              <a:buNone/>
            </a:pPr>
            <a:r>
              <a:rPr lang="sk-SK" b="1" dirty="0"/>
              <a:t>        - </a:t>
            </a:r>
            <a:r>
              <a:rPr lang="sk-SK" b="1" u="sng" dirty="0"/>
              <a:t>na export</a:t>
            </a:r>
            <a:r>
              <a:rPr lang="sk-SK" b="1" dirty="0"/>
              <a:t> - kakao (Guinejský záliv), </a:t>
            </a:r>
          </a:p>
          <a:p>
            <a:pPr marL="82296" indent="0">
              <a:buNone/>
            </a:pPr>
            <a:r>
              <a:rPr lang="sk-SK" b="1" dirty="0"/>
              <a:t>                          - káva (západná a východná Afrika), </a:t>
            </a:r>
          </a:p>
          <a:p>
            <a:pPr marL="82296" indent="0">
              <a:buNone/>
            </a:pPr>
            <a:r>
              <a:rPr lang="sk-SK" b="1" dirty="0"/>
              <a:t>                          - podzemnica olejná, palma olejná (západ), </a:t>
            </a:r>
          </a:p>
          <a:p>
            <a:pPr marL="82296" indent="0">
              <a:buNone/>
            </a:pPr>
            <a:r>
              <a:rPr lang="sk-SK" b="1" dirty="0"/>
              <a:t>                          - bavlna (Sudán, Egypt), </a:t>
            </a:r>
          </a:p>
          <a:p>
            <a:pPr marL="82296" indent="0">
              <a:buNone/>
            </a:pPr>
            <a:r>
              <a:rPr lang="sk-SK" b="1" dirty="0"/>
              <a:t>                          - sisal (východná Afrika), </a:t>
            </a:r>
          </a:p>
          <a:p>
            <a:pPr marL="82296" indent="0">
              <a:buNone/>
            </a:pPr>
            <a:r>
              <a:rPr lang="sk-SK" b="1" dirty="0"/>
              <a:t>                         - korenie, vanilka, klinčeky (východné pobrežie + ostrovy, hlavne Zanzibar) + banány, ananásy, skoré zemiaky, zelenina</a:t>
            </a:r>
          </a:p>
          <a:p>
            <a:pPr marL="82296" indent="0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65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850" y="4714884"/>
            <a:ext cx="642982" cy="642982"/>
          </a:xfrm>
          <a:prstGeom prst="rect">
            <a:avLst/>
          </a:prstGeom>
        </p:spPr>
      </p:pic>
      <p:pic>
        <p:nvPicPr>
          <p:cNvPr id="14" name="Obrázek 13" descr="Flight_Vintage_Aircra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43238" y="1714488"/>
            <a:ext cx="1700694" cy="1357298"/>
          </a:xfrm>
          <a:prstGeom prst="rect">
            <a:avLst/>
          </a:prstGeom>
        </p:spPr>
      </p:pic>
      <p:pic>
        <p:nvPicPr>
          <p:cNvPr id="17" name="Obrázek 16" descr="cocoa_tree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346" y="5286388"/>
            <a:ext cx="1269841" cy="1269841"/>
          </a:xfrm>
          <a:prstGeom prst="rect">
            <a:avLst/>
          </a:prstGeom>
        </p:spPr>
      </p:pic>
      <p:pic>
        <p:nvPicPr>
          <p:cNvPr id="18" name="Obrázek 17" descr="citrus.png.330x330_q85_crop_upsca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84" y="2857496"/>
            <a:ext cx="1500187" cy="1500187"/>
          </a:xfrm>
          <a:prstGeom prst="rect">
            <a:avLst/>
          </a:prstGeom>
        </p:spPr>
      </p:pic>
      <p:pic>
        <p:nvPicPr>
          <p:cNvPr id="20" name="Obrázek 19" descr="coffee_laf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60" y="1500174"/>
            <a:ext cx="1388879" cy="1388879"/>
          </a:xfrm>
          <a:prstGeom prst="rect">
            <a:avLst/>
          </a:prstGeom>
        </p:spPr>
      </p:pic>
      <p:pic>
        <p:nvPicPr>
          <p:cNvPr id="21" name="Obrázek 20" descr="Spice_Wheel-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48" y="4714884"/>
            <a:ext cx="1714512" cy="1714512"/>
          </a:xfrm>
          <a:prstGeom prst="rect">
            <a:avLst/>
          </a:prstGeom>
        </p:spPr>
      </p:pic>
      <p:pic>
        <p:nvPicPr>
          <p:cNvPr id="22" name="Obrázek 21" descr="wheat_ears_ro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85982" y="2928934"/>
            <a:ext cx="1431691" cy="1766889"/>
          </a:xfrm>
          <a:prstGeom prst="rect">
            <a:avLst/>
          </a:prstGeom>
        </p:spPr>
      </p:pic>
      <p:pic>
        <p:nvPicPr>
          <p:cNvPr id="23" name="Obrázek 22" descr="man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286048" y="214290"/>
            <a:ext cx="1976442" cy="1406959"/>
          </a:xfrm>
          <a:prstGeom prst="rect">
            <a:avLst/>
          </a:prstGeom>
        </p:spPr>
      </p:pic>
      <p:pic>
        <p:nvPicPr>
          <p:cNvPr id="24" name="Obrázek 23" descr="pine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9784" y="-357214"/>
            <a:ext cx="1857371" cy="1857371"/>
          </a:xfrm>
          <a:prstGeom prst="rect">
            <a:avLst/>
          </a:prstGeom>
        </p:spPr>
      </p:pic>
      <p:pic>
        <p:nvPicPr>
          <p:cNvPr id="26" name="Obrázek 25" descr="banana_PNG84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857420" y="6357958"/>
            <a:ext cx="1445473" cy="1495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809 C 0.00591 0.00948 0.01163 0.01156 0.01754 0.01249 C 0.03143 0.01503 0.05886 0.01896 0.05886 0.0192 C 0.09045 0.01758 0.12032 0.02012 0.15104 0.01457 C 0.15643 0.00994 0.16198 0.00763 0.16702 0.0037 C 0.18229 -0.00786 0.17101 -0.00301 0.18282 -0.00717 C 0.19393 -0.02174 0.2007 -0.02382 0.21459 -0.03307 C 0.22361 -0.03955 0.23125 -0.0481 0.24011 -0.05481 C 0.24983 -0.06244 0.2691 -0.07123 0.27986 -0.07424 C 0.28299 -0.07655 0.28577 -0.07979 0.28924 -0.08094 C 0.29879 -0.08372 0.31789 -0.08511 0.31789 -0.08488 C 0.32813 -0.09181 0.3375 -0.08765 0.34827 -0.08511 C 0.35278 -0.08141 0.35625 -0.07562 0.36094 -0.07192 C 0.36389 -0.06984 0.36736 -0.06984 0.37049 -0.06776 C 0.37934 -0.06221 0.38177 -0.05504 0.38785 -0.04602 C 0.3915 -0.0407 0.39549 -0.03585 0.39914 -0.03099 C 0.40122 -0.02821 0.40556 -0.0222 0.40556 -0.02197 C 0.4066 -0.01873 0.40677 -0.01457 0.40868 -0.01156 C 0.41129 -0.0074 0.41511 -0.00578 0.41823 -0.00254 C 0.42587 0.00439 0.43247 0.01411 0.44045 0.02105 C 0.44393 0.03515 0.43907 0.02151 0.44688 0.02983 C 0.44844 0.03145 0.44879 0.03446 0.45 0.03631 C 0.45452 0.04232 0.46007 0.04648 0.46598 0.04926 C 0.47049 0.05874 0.47986 0.06383 0.48646 0.071 C 0.49306 0.07817 0.5 0.08696 0.50729 0.09274 C 0.51285 0.09713 0.52188 0.09783 0.52795 0.09921 C 0.56511 0.09713 0.55973 0.09644 0.58507 0.09043 C 0.5882 0.08765 0.59358 0.08696 0.59479 0.08187 C 0.59861 0.0629 0.59445 0.06869 0.60591 0.06244 C 0.61841 0.04533 0.60226 0.06591 0.61702 0.05157 C 0.62587 0.04278 0.61754 0.04695 0.62657 0.0407 C 0.63212 0.037 0.6382 0.03469 0.6441 0.03191 C 0.64618 0.0296 0.64809 0.02683 0.65035 0.02544 C 0.65348 0.02336 0.65729 0.02359 0.66007 0.02105 C 0.67813 0.00532 0.65764 0.01249 0.67743 0.00809 C 0.6816 0.00439 0.68611 0.00139 0.69028 -0.00254 C 0.70747 -0.01966 0.70938 -0.03307 0.73143 -0.04163 C 0.74184 -0.05227 0.75174 -0.05088 0.76493 -0.0525 C 0.78091 -0.05712 0.78021 -0.05805 0.80469 -0.04833 C 0.80764 -0.04695 0.80868 -0.04209 0.81111 -0.03955 C 0.81285 -0.03747 0.81528 -0.03677 0.81754 -0.03515 C 0.82726 -0.02174 0.83299 -0.00879 0.84445 0.0037 C 0.84827 0.01989 0.85087 0.03215 0.85729 0.04695 C 0.85938 0.05967 0.8625 0.06822 0.86667 0.07956 C 0.86841 0.09644 0.87101 0.10407 0.87639 0.11864 C 0.87795 0.12858 0.88021 0.12997 0.88438 0.13807 C 0.88733 0.15611 0.88941 0.18016 0.89688 0.19681 C 0.89879 0.2012 0.90226 0.20398 0.90486 0.20768 C 0.90868 0.22225 0.9033 0.2056 0.91129 0.21855 C 0.91337 0.22179 0.91407 0.22641 0.91615 0.22942 C 0.93091 0.25208 0.95348 0.26549 0.975 0.27058 C 1.01459 0.26734 1.01528 0.26734 1.04167 0.25971 C 1.05191 0.25139 1.06059 0.24098 1.07188 0.23566 C 1.07535 0.23612 1.08959 0.23682 1.09584 0.24029 C 1.10278 0.24422 1.10434 0.25486 1.11007 0.25971 C 1.11372 0.26295 1.11858 0.26226 1.12275 0.26388 C 1.13455 0.27451 1.14914 0.2803 1.1625 0.28562 C 1.16476 0.28631 1.17691 0.28885 1.1816 0.29209 C 1.18872 0.29718 1.19479 0.3018 1.20226 0.30504 C 1.20573 0.30643 1.21198 0.30967 1.21198 0.3099 C 1.21736 0.32031 1.2283 0.32077 1.23733 0.32239 C 1.26216 0.32724 1.28716 0.33094 1.31198 0.33557 C 1.31806 0.33811 1.31754 0.33973 1.31528 0.33326 " pathEditMode="relative" rAng="0" ptsTypes="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0611E-6 C -0.01042 -0.00925 -0.01163 -0.00717 -0.0224 -0.01202 C -0.1066 -0.00624 -0.06146 -0.00856 -0.22535 -0.01202 C -0.24011 -0.01226 -0.2533 -0.02081 -0.26702 -0.0259 C -0.28125 -0.03122 -0.29965 -0.03099 -0.31337 -0.03191 C -0.33229 -0.03654 -0.34844 -0.04833 -0.36563 -0.05967 C -0.37344 -0.07562 -0.36858 -0.06915 -0.38056 -0.07955 L -0.38056 -0.07955 C -0.38611 -0.08927 -0.38299 -0.08557 -0.38941 -0.09158 C -0.39427 -0.10731 -0.4033 -0.11216 -0.40886 -0.1272 C -0.4132 -0.13899 -0.41667 -0.14755 -0.42379 -0.15703 C -0.42709 -0.16998 -0.42274 -0.15587 -0.42986 -0.16906 C -0.43802 -0.18409 -0.44427 -0.20791 -0.4566 -0.21878 C -0.46563 -0.22664 -0.475 -0.23404 -0.48351 -0.2426 C -0.48663 -0.25115 -0.48872 -0.25532 -0.49549 -0.25856 C -0.50139 -0.26642 -0.50834 -0.27474 -0.51632 -0.27844 C -0.52465 -0.29486 -0.53577 -0.3062 -0.54618 -0.32007 C -0.5467 -0.32331 -0.5467 -0.32701 -0.54774 -0.33002 C -0.54931 -0.33441 -0.55243 -0.33742 -0.55365 -0.34204 C -0.55417 -0.34412 -0.55434 -0.34621 -0.55521 -0.34806 C -0.55816 -0.35384 -0.56268 -0.358 -0.56563 -0.36378 C -0.56719 -0.37049 -0.57813 -0.39015 -0.58195 -0.39177 C -0.58802 -0.39431 -0.5849 -0.39292 -0.59097 -0.3957 C -0.60556 -0.41512 -0.6283 -0.41004 -0.64618 -0.4216 C -0.65139 -0.42484 -0.65573 -0.42923 -0.66111 -0.43154 C -0.66406 -0.43293 -0.67014 -0.43547 -0.67014 -0.43547 " pathEditMode="relative" ptsTypes="ffffffFffffffffffffffffff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2.80296E-6 C -0.05833 0.00347 -0.07899 -0.00047 -0.0993 -0.00185 C -0.11771 -0.01041 -0.15903 -0.00902 -0.171 -0.00995 C -0.19635 -0.00879 -0.21805 -0.00648 -0.24271 -0.00393 C -0.26111 0.00254 -0.28368 0.00277 -0.30225 0.00393 C -0.33559 0.00971 -0.35069 0.00717 -0.3934 0.00601 C -0.45295 -0.01133 -0.41111 -0.00162 -0.52031 -0.00393 C -0.54462 -0.00648 -0.54149 -0.00417 -0.55903 -0.01989 C -0.56163 -0.0222 -0.56753 -0.02706 -0.56944 -0.02984 C -0.57465 -0.0377 -0.57812 -0.04903 -0.58437 -0.05574 C -0.58871 -0.06059 -0.59271 -0.06152 -0.59791 -0.06568 C -0.60677 -0.07262 -0.6158 -0.0791 -0.62465 -0.08557 C -0.63177 -0.09089 -0.63646 -0.09598 -0.6441 -0.09945 C -0.64982 -0.10893 -0.65503 -0.11541 -0.66354 -0.11934 C -0.66649 -0.13067 -0.66406 -0.12396 -0.67396 -0.13714 C -0.67604 -0.13992 -0.67656 -0.14408 -0.67847 -0.14709 C -0.68107 -0.15148 -0.68437 -0.15518 -0.68732 -0.15911 C -0.68941 -0.16189 -0.6901 -0.16605 -0.69184 -0.16906 C -0.69305 -0.17137 -0.69479 -0.17299 -0.69635 -0.17484 C -0.69757 -0.1797 -0.69965 -0.18409 -0.70087 -0.18895 C -0.70208 -0.1938 -0.70173 -0.20005 -0.70382 -0.20467 C -0.70538 -0.20837 -0.70798 -0.21115 -0.70972 -0.21462 C -0.71198 -0.22618 -0.71771 -0.23173 -0.7217 -0.2426 C -0.725 -0.25162 -0.7283 -0.26087 -0.73073 -0.27035 C -0.73368 -0.29626 -0.73594 -0.3217 -0.73819 -0.34783 C -0.73871 -0.35315 -0.74114 -0.35731 -0.74271 -0.36194 C -0.74618 -0.37281 -0.7467 -0.3846 -0.75017 -0.3957 C -0.75225 -0.41652 -0.74948 -0.40333 -0.75451 -0.41559 C -0.7566 -0.42068 -0.76059 -0.43132 -0.76059 -0.43109 C -0.76198 -0.44103 -0.76528 -0.44889 -0.76944 -0.45722 C -0.77153 -0.48173 -0.77014 -0.50671 -0.77396 -0.53076 C -0.77048 -0.54834 -0.771 -0.56638 -0.76944 -0.58442 C -0.76944 -0.58534 -0.76753 -0.5969 -0.76649 -0.59852 C -0.76441 -0.60199 -0.76059 -0.60315 -0.75764 -0.6043 C -0.74861 -0.60153 -0.75364 -0.60245 -0.74271 -0.60245 " pathEditMode="relative" rAng="0" ptsTypes="ffffffffffffffffffffffffffffffffffA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3876E-6 C -0.04878 -0.00185 -0.09565 0.00069 -0.14478 0.00208 C -0.18298 0.00485 -0.21701 0.00694 -0.25676 0.00809 C -0.2736 0.0111 -0.28402 0.01272 -0.30294 0.01387 C -0.30989 0.01642 -0.31701 0.01734 -0.32378 0.01989 C -0.33628 0.02451 -0.34669 0.02983 -0.35972 0.03191 C -0.36163 0.03261 -0.36388 0.03261 -0.36562 0.03376 C -0.36683 0.03469 -0.36718 0.03746 -0.36857 0.03793 C -0.37239 0.03954 -0.37656 0.03908 -0.38055 0.03978 C -0.40555 0.05134 -0.42586 0.05226 -0.45364 0.05365 C -0.46718 0.05527 -0.49669 0.05481 -0.51197 0.06175 C -0.54895 0.06013 -0.59062 0.06406 -0.6269 0.05573 C -0.63801 0.05041 -0.64166 0.05111 -0.65225 0.04186 C -0.65607 0.03862 -0.67413 0.03423 -0.67603 0.03376 C -0.68506 0.03122 -0.6927 0.02567 -0.70138 0.02197 C -0.70503 0.01757 -0.70781 0.01364 -0.71197 0.00994 C -0.71892 -0.00393 -0.71492 0.00092 -0.72239 -0.00601 C -0.72413 -0.01365 -0.72638 -0.0155 -0.73124 -0.01989 C -0.73506 -0.03862 -0.72951 -0.01873 -0.73732 -0.03169 C -0.73836 -0.0333 -0.73784 -0.03585 -0.73871 -0.0377 C -0.74201 -0.0451 -0.74774 -0.05088 -0.75364 -0.05366 C -0.75555 -0.06337 -0.75607 -0.07239 -0.7611 -0.07956 C -0.76406 -0.0902 -0.76562 -0.09783 -0.76562 -0.10939 " pathEditMode="relative" ptsTypes="ffffffffffffffffffffffA">
                                      <p:cBhvr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-1.47086E-6 C 0.03664 0.00139 0.02466 0.00023 0.00677 0.00185 C -0.02552 0.00948 0.00434 0.00301 -0.07222 0.00578 C -0.09965 0.00671 -0.12691 0.00879 -0.15434 0.0118 C -0.15729 0.01249 -0.16059 0.01226 -0.16336 0.01388 C -0.16666 0.01573 -0.16875 0.02082 -0.17222 0.02174 C -0.18611 0.02567 -0.17708 0.02359 -0.19913 0.02567 C -0.20798 0.02868 -0.21788 0.02822 -0.22604 0.03377 C -0.23472 0.03955 -0.24357 0.04579 -0.25295 0.04949 C -0.25833 0.05712 -0.27031 0.05874 -0.2783 0.06152 C -0.28281 0.07077 -0.28802 0.06984 -0.29618 0.07354 C -0.29965 0.07516 -0.30173 0.08025 -0.30521 0.08141 C -0.30711 0.0821 -0.3092 0.0828 -0.31111 0.08349 C -0.31666 0.08835 -0.33246 0.09482 -0.33941 0.09737 C -0.34948 0.10615 -0.36076 0.1124 -0.37083 0.12119 C -0.37482 0.12465 -0.37968 0.12535 -0.3842 0.1272 C -0.38576 0.12789 -0.38871 0.12905 -0.38871 0.12928 C -0.39409 0.13391 -0.39948 0.1346 -0.40521 0.13899 C -0.40677 0.14015 -0.40781 0.14223 -0.40955 0.14316 C -0.41927 0.14801 -0.41423 0.14223 -0.42152 0.14709 C -0.43368 0.15518 -0.44705 0.15958 -0.46041 0.16281 C -0.47847 0.17299 -0.49739 0.18525 -0.51701 0.18872 C -0.53559 0.19727 -0.5559 0.1975 -0.57534 0.19866 C -0.58663 0.20259 -0.5842 0.20259 -0.60208 0.19866 C -0.60434 0.1982 -0.60607 0.19588 -0.60816 0.19473 C -0.61111 0.19311 -0.61701 0.1908 -0.61701 0.19103 C -0.61805 0.18872 -0.61875 0.18663 -0.61996 0.18478 C -0.62083 0.1834 -0.62309 0.18085 -0.62309 0.18108 " pathEditMode="relative" rAng="0" ptsTypes="fffffffffffffffffffffffffffA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4477E-6 C 0.00851 -0.00139 0.01684 -0.00277 0.02535 -0.00393 C 0.03177 -0.00485 0.03837 -0.00485 0.04479 -0.00578 C 0.06076 -0.00809 0.07587 -0.01387 0.09097 -0.01989 C 0.10642 -0.02613 0.12726 -0.02474 0.14167 -0.02567 C 0.15208 -0.02706 0.1625 -0.02891 0.17309 -0.02983 C 0.19149 -0.03145 0.2283 -0.03376 0.2283 -0.03376 C 0.23924 -0.03816 0.25139 -0.03839 0.26267 -0.03978 C 0.27726 -0.04324 0.29132 -0.04764 0.3059 -0.04972 C 0.31024 -0.05157 0.31493 -0.0518 0.31927 -0.05365 C 0.32101 -0.05435 0.32205 -0.05689 0.32379 -0.05758 C 0.32951 -0.0599 0.33576 -0.05943 0.34167 -0.06152 C 0.34931 -0.06429 0.35642 -0.06868 0.36406 -0.07146 C 0.3724 -0.0747 0.38004 -0.07724 0.38802 -0.0814 C 0.39097 -0.08302 0.39688 -0.08534 0.39688 -0.08534 C 0.40278 -0.0932 0.3967 -0.08672 0.40747 -0.09135 C 0.41302 -0.09366 0.41667 -0.10268 0.4224 -0.10337 C 0.42691 -0.10407 0.43125 -0.10453 0.43576 -0.10522 C 0.44809 -0.10962 0.45868 -0.11193 0.47153 -0.11332 C 0.48351 -0.11725 0.49531 -0.11887 0.50747 -0.12118 C 0.51458 -0.12766 0.52292 -0.12812 0.53125 -0.13113 C 0.53507 -0.13529 0.5441 -0.14315 0.54913 -0.145 C 0.56354 -0.15032 0.55695 -0.14431 0.56719 -0.14893 C 0.57483 -0.1524 0.5816 -0.15472 0.58958 -0.15703 C 0.59462 -0.16165 0.59844 -0.16304 0.60434 -0.16489 C 0.61354 -0.1709 0.61719 -0.17137 0.6283 -0.17299 C 0.63472 -0.18108 0.63872 -0.18131 0.64774 -0.18478 C 0.65868 -0.19935 0.64323 -0.18085 0.66406 -0.19473 C 0.66563 -0.19588 0.66597 -0.19912 0.66719 -0.20074 C 0.66945 -0.20374 0.675 -0.20675 0.67761 -0.2086 C 0.6842 -0.21785 0.67604 -0.20768 0.68958 -0.2167 C 0.6934 -0.21924 0.6967 -0.22294 0.7 -0.22664 C 0.7092 -0.23728 0.71493 -0.25462 0.72674 -0.26041 C 0.72813 -0.26596 0.72813 -0.26757 0.73125 -0.2722 C 0.73403 -0.27636 0.74028 -0.28423 0.74028 -0.28423 C 0.75156 -0.31776 0.77309 -0.34875 0.77309 -0.38552 C 0.77309 -0.39477 0.77101 -0.41119 0.76719 -0.41952 C 0.76563 -0.42275 0.75972 -0.4253 0.75972 -0.4253 " pathEditMode="relative" ptsTypes="fffffffffffffffffffffffffffffffffffffA">
                                      <p:cBhvr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-2.89547E-6 C 0.07031 0.00486 0.09375 0.00671 0.14149 0.0081 C 0.17204 0.00278 0.13159 0.00925 0.19218 0.00417 C 0.20416 0.00324 0.21527 -0.00416 0.22673 -0.00578 C 0.23402 -0.0067 0.24166 -0.00694 0.24913 -0.00786 C 0.25816 -0.00902 0.26701 -0.0104 0.27604 -0.01179 C 0.28975 -0.01804 0.30173 -0.02682 0.31632 -0.02983 C 0.32309 -0.03261 0.3302 -0.03515 0.33715 -0.03769 C 0.36649 -0.03631 0.396 -0.03446 0.42534 -0.02983 C 0.471 -0.03168 0.51545 -0.03353 0.56111 -0.02983 C 0.61007 -0.0074 0.66441 -0.02682 0.71632 -0.02775 C 0.74166 -0.02821 0.76701 -0.02914 0.79236 -0.02983 C 0.79305 -0.03006 0.80069 -0.0333 0.80139 -0.03376 C 0.80312 -0.03538 0.80434 -0.03792 0.8059 -0.03978 C 0.80729 -0.04139 0.80885 -0.04232 0.81041 -0.04371 C 0.81354 -0.05758 0.80902 -0.04139 0.81632 -0.0555 C 0.81718 -0.05735 0.81718 -0.05966 0.81788 -0.06151 C 0.82239 -0.07377 0.82656 -0.08626 0.82968 -0.09944 C 0.82899 -0.12234 0.82934 -0.14639 0.82534 -0.16882 C 0.82465 -0.17761 0.82291 -0.18594 0.82222 -0.19472 C 0.82118 -0.21045 0.82343 -0.24237 0.81336 -0.25647 C 0.81076 -0.26619 0.80885 -0.27682 0.8059 -0.28631 C 0.80382 -0.29301 0.80277 -0.29116 0.79982 -0.29625 C 0.79097 -0.31175 0.78402 -0.33094 0.77152 -0.34181 C 0.76562 -0.35407 0.76163 -0.36725 0.74913 -0.36771 C 0.73316 -0.36817 0.71736 -0.36771 0.70139 -0.36771 " pathEditMode="relative" rAng="0" ptsTypes="fffffffffffffffffffffffffA">
                                      <p:cBhvr>
                                        <p:cTn id="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844 C 0.05451 -0.00717 0.08437 -0.00809 0.14479 -0.0067 C 0.25937 0.00763 0.16562 -0.00277 0.42691 -0.00069 C 0.44687 -0.00624 0.46788 -0.00694 0.48819 -0.00855 C 0.50347 -0.01595 0.5217 -0.01179 0.53733 -0.01064 C 0.55729 -0.00578 0.54826 -0.00786 0.56424 -0.00462 C 0.57483 -0.00023 0.5776 0.00278 0.58663 0.00925 " pathEditMode="relative" rAng="0" ptsTypes="ffffffA">
                                      <p:cBhvr>
                                        <p:cTn id="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1864 C -0.01753 -0.11379 -0.00052 -0.11864 -0.01875 -0.11864 C -0.02725 -0.11864 -0.03559 -0.11726 -0.04409 -0.11656 C -0.05659 -0.11171 -0.07014 -0.10986 -0.08281 -0.10477 C -0.09774 -0.09899 -0.11059 -0.09274 -0.12621 -0.09066 C -0.15885 -0.07262 -0.15069 -0.07702 -0.20087 -0.07493 C -0.21962 -0.06615 -0.20659 -0.071 -0.24114 -0.06892 C -0.26319 -0.05875 -0.27812 -0.05828 -0.30382 -0.0569 C -0.32587 -0.04811 -0.34896 -0.04418 -0.371 -0.03516 C -0.37899 -0.01897 -0.36857 -0.03747 -0.37847 -0.02706 C -0.38819 -0.01689 -0.37448 -0.02498 -0.38593 -0.0192 C -0.39097 -0.00902 -0.39496 0.00647 -0.40382 0.01063 C -0.40538 0.01665 -0.40816 0.02197 -0.40972 0.02821 C -0.41232 0.06244 -0.40833 0.09759 -0.40833 0.13182 " pathEditMode="relative" rAng="0" ptsTypes="fffffffffffffA">
                                      <p:cBhvr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0.01689 C -0.01389 0.01827 0.02899 0.02035 0.07622 0.01874 C 0.0908 0.01226 0.10573 0.01087 0.12101 0.00879 C 0.13316 0.00347 0.14566 -0.003 0.15816 -0.00694 C 0.16649 -0.01827 0.17952 -0.02197 0.18941 -0.03076 C 0.19132 -0.03746 0.19254 -0.04278 0.19531 -0.04879 C 0.19774 -0.06082 0.19931 -0.07262 0.20156 -0.08464 C 0.20278 -0.10106 0.20608 -0.11286 0.20903 -0.12835 C 0.2099 -0.23612 0.21354 -0.34274 0.21788 -0.45027 C 0.21858 -0.49699 0.21615 -0.51457 0.22222 -0.54972 C 0.22379 -0.5703 0.22691 -0.59389 0.23594 -0.61147 C 0.2375 -0.62234 0.2375 -0.62743 0.2434 -0.63529 C 0.24514 -0.64338 0.2467 -0.64662 0.25209 -0.65125 C 0.25851 -0.66443 0.25052 -0.6494 0.2625 -0.66512 C 0.26684 -0.67067 0.27031 -0.67738 0.27465 -0.68293 C 0.27691 -0.68617 0.28212 -0.69287 0.28212 -0.69264 C 0.28403 -0.70074 0.28559 -0.70421 0.29115 -0.70883 C 0.29393 -0.72063 0.30504 -0.72571 0.31337 -0.72872 C 0.3184 -0.73311 0.32292 -0.73427 0.32847 -0.73658 C 0.33195 -0.74167 0.33542 -0.74237 0.34028 -0.74468 C 0.34184 -0.74676 0.34306 -0.74907 0.34479 -0.75069 C 0.34757 -0.7537 0.35365 -0.75855 0.35365 -0.75832 " pathEditMode="relative" rAng="0" ptsTypes="fffffffffffffffffffffA">
                                      <p:cBhvr>
                                        <p:cTn id="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Poľnohospodárstvo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340768"/>
            <a:ext cx="7674056" cy="532859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sk-SK" dirty="0"/>
              <a:t>-  </a:t>
            </a:r>
            <a:r>
              <a:rPr lang="sk-SK" b="1" dirty="0"/>
              <a:t>živočíšna výroba</a:t>
            </a:r>
            <a:r>
              <a:rPr lang="sk-SK" dirty="0"/>
              <a:t> </a:t>
            </a:r>
            <a:r>
              <a:rPr lang="sk-SK" b="1" dirty="0"/>
              <a:t>zaostáva</a:t>
            </a:r>
            <a:r>
              <a:rPr lang="sk-SK" dirty="0"/>
              <a:t> </a:t>
            </a:r>
            <a:r>
              <a:rPr lang="sk-SK" b="1" dirty="0"/>
              <a:t>– vplyv prírodných a spoločenských podmienok</a:t>
            </a:r>
            <a:r>
              <a:rPr lang="sk-SK" dirty="0"/>
              <a:t> (suché pasienky sú neudržiavané, nekvalitné, trpia nedostatkom vody, nízka produkcia krmovín, islamské náboženstvo na severe zakazuje jesť bravčové mäso)</a:t>
            </a:r>
          </a:p>
          <a:p>
            <a:pPr marL="82296" indent="0">
              <a:buNone/>
            </a:pPr>
            <a:r>
              <a:rPr lang="sk-SK" b="1" dirty="0"/>
              <a:t>- </a:t>
            </a:r>
            <a:r>
              <a:rPr lang="sk-SK" dirty="0"/>
              <a:t> </a:t>
            </a:r>
            <a:r>
              <a:rPr lang="sk-SK" b="1" dirty="0"/>
              <a:t>vedúce postavenie má chov kôz a oviec </a:t>
            </a:r>
          </a:p>
          <a:p>
            <a:pPr marL="82296" indent="0">
              <a:buNone/>
            </a:pPr>
            <a:r>
              <a:rPr lang="sk-SK" b="1" dirty="0"/>
              <a:t>-  chov hovädzieho dobytka – najmä južná Afrika</a:t>
            </a:r>
          </a:p>
          <a:p>
            <a:pPr marL="82296" indent="0">
              <a:buNone/>
            </a:pPr>
            <a:r>
              <a:rPr lang="sk-SK" b="1" dirty="0"/>
              <a:t>-  na prepravu nákladov sa používajú osly, muly, ťavy</a:t>
            </a:r>
          </a:p>
          <a:p>
            <a:pPr marL="82296" indent="0">
              <a:buNone/>
            </a:pPr>
            <a:r>
              <a:rPr lang="sk-SK" b="1" dirty="0"/>
              <a:t>-  vyskytujú sa tu známe muchy Tse-tse</a:t>
            </a:r>
          </a:p>
          <a:p>
            <a:pPr marL="82296" indent="0">
              <a:buNone/>
            </a:pPr>
            <a:r>
              <a:rPr lang="sk-SK" dirty="0"/>
              <a:t> </a:t>
            </a:r>
          </a:p>
          <a:p>
            <a:pPr marL="82296" indent="0">
              <a:buNone/>
            </a:pPr>
            <a:r>
              <a:rPr lang="sk-SK" b="1" dirty="0"/>
              <a:t>-  morský rybolov je najviac rozšírený v Maroku a v JAR </a:t>
            </a:r>
          </a:p>
          <a:p>
            <a:pPr marL="82296" indent="0">
              <a:buNone/>
            </a:pPr>
            <a:r>
              <a:rPr lang="sk-SK" b="1" dirty="0"/>
              <a:t>- vo vnútrozemí – primitívny spôsob lovu na riekach a jazerách</a:t>
            </a:r>
          </a:p>
        </p:txBody>
      </p:sp>
    </p:spTree>
    <p:extLst>
      <p:ext uri="{BB962C8B-B14F-4D97-AF65-F5344CB8AC3E}">
        <p14:creationId xmlns:p14="http://schemas.microsoft.com/office/powerpoint/2010/main" val="223982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1435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296068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5487988" y="610812"/>
            <a:ext cx="365601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>
                <a:solidFill>
                  <a:srgbClr val="FF0000"/>
                </a:solidFill>
                <a:latin typeface="Calibri" pitchFamily="34" charset="0"/>
              </a:rPr>
              <a:t>Čo sa deje s lesom?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dirty="0">
                <a:latin typeface="Calibri" pitchFamily="34" charset="0"/>
              </a:rPr>
              <a:t> </a:t>
            </a:r>
            <a:r>
              <a:rPr lang="sk-SK" altLang="sk-SK" sz="2000" b="1" dirty="0">
                <a:latin typeface="Calibri" pitchFamily="34" charset="0"/>
              </a:rPr>
              <a:t>na mnohých miestach sa rýchle ťaží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najrýchlejšie blízko rovníka – Togo, Burundi, Nigéria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miestami sa aj vysádza – Tunisko, Kapverdy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Drevo sa ťaží aj v Guinejskom zálive a v Konžskej panve (hl. </a:t>
            </a:r>
            <a:r>
              <a:rPr lang="sk-SK" altLang="sk-SK" sz="2000" b="1" dirty="0" err="1">
                <a:latin typeface="Calibri" pitchFamily="34" charset="0"/>
              </a:rPr>
              <a:t>daždový</a:t>
            </a:r>
            <a:r>
              <a:rPr lang="sk-SK" altLang="sk-SK" sz="2000" b="1" dirty="0">
                <a:latin typeface="Calibri" pitchFamily="34" charset="0"/>
              </a:rPr>
              <a:t> prales)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071938"/>
            <a:ext cx="32861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/>
              <a:t>Priemysel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="1" dirty="0"/>
              <a:t>slabo rozvinutý priemysel</a:t>
            </a:r>
          </a:p>
          <a:p>
            <a:pPr>
              <a:buFontTx/>
              <a:buChar char="-"/>
            </a:pPr>
            <a:r>
              <a:rPr lang="sk-SK" b="1" dirty="0"/>
              <a:t>najrozvinutejší</a:t>
            </a:r>
            <a:r>
              <a:rPr lang="sk-SK" dirty="0"/>
              <a:t> je </a:t>
            </a:r>
            <a:r>
              <a:rPr lang="sk-SK" b="1" dirty="0"/>
              <a:t>v južnej časti a na severe</a:t>
            </a:r>
          </a:p>
          <a:p>
            <a:pPr>
              <a:buFontTx/>
              <a:buChar char="-"/>
            </a:pPr>
            <a:r>
              <a:rPr lang="sk-SK" dirty="0"/>
              <a:t>veľké </a:t>
            </a:r>
            <a:r>
              <a:rPr lang="sk-SK" b="1" dirty="0"/>
              <a:t>priemyselné podniky sú napr. v Nigérii a v Keni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>
            <a:spLocks noChangeArrowheads="1"/>
          </p:cNvSpPr>
          <p:nvPr/>
        </p:nvSpPr>
        <p:spPr bwMode="auto">
          <a:xfrm>
            <a:off x="1043607" y="0"/>
            <a:ext cx="529766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000" b="1" dirty="0">
                <a:solidFill>
                  <a:srgbClr val="FF0000"/>
                </a:solidFill>
                <a:latin typeface="Calibri" pitchFamily="34" charset="0"/>
              </a:rPr>
              <a:t>Ako je rozvinutá doprava v Afrike?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dirty="0">
                <a:latin typeface="Calibri" pitchFamily="34" charset="0"/>
              </a:rPr>
              <a:t> </a:t>
            </a:r>
            <a:r>
              <a:rPr lang="sk-SK" altLang="sk-SK" sz="2000" b="1" dirty="0">
                <a:latin typeface="Calibri" pitchFamily="34" charset="0"/>
              </a:rPr>
              <a:t>slabo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náročná výstavba ciest (vysoké teploty, veľa zrážok, veľké sucho)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železnice budované v časoch kolonizácie Európanmi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využívaná lodná doprava</a:t>
            </a:r>
          </a:p>
        </p:txBody>
      </p:sp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3538538" y="2677655"/>
            <a:ext cx="57047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400" b="1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sk-SK" altLang="sk-SK" sz="2000" b="1" dirty="0">
                <a:solidFill>
                  <a:srgbClr val="FF0000"/>
                </a:solidFill>
                <a:latin typeface="Calibri" pitchFamily="34" charset="0"/>
              </a:rPr>
              <a:t>Školstvo, zdravotníctvo, služby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školstvo, zdravotníctvo a iné služby slabo rozvinuté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často nedostatočná hygiena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hrozby nákazlivých chorôb</a:t>
            </a: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1012584" y="4081334"/>
            <a:ext cx="731058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>
                <a:solidFill>
                  <a:srgbClr val="FF0000"/>
                </a:solidFill>
                <a:latin typeface="Calibri" pitchFamily="34" charset="0"/>
              </a:rPr>
              <a:t>			</a:t>
            </a:r>
            <a:r>
              <a:rPr lang="sk-SK" altLang="sk-SK" sz="2000" b="1" dirty="0">
                <a:solidFill>
                  <a:srgbClr val="FF0000"/>
                </a:solidFill>
                <a:latin typeface="Calibri" pitchFamily="34" charset="0"/>
              </a:rPr>
              <a:t>Cestovný ruch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dirty="0">
                <a:latin typeface="Calibri" pitchFamily="34" charset="0"/>
              </a:rPr>
              <a:t> </a:t>
            </a:r>
            <a:r>
              <a:rPr lang="sk-SK" altLang="sk-SK" sz="2000" b="1" dirty="0">
                <a:latin typeface="Calibri" pitchFamily="34" charset="0"/>
              </a:rPr>
              <a:t>veľké možnosti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pláže na pobreží Stredozemného a Červeného mora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sú zabezpečené kvalitné služby (hotely, reštaurácie...)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prímorské oblasti Kene, Tanzánie, Kapverdy a Kanárske ostrovy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často navštevované africké prírodné rezervácie – safari (Keňa, JAR, Tanzánia, Namíbia, Angola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16" y="188640"/>
            <a:ext cx="2514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7656"/>
            <a:ext cx="20780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44" y="3459884"/>
            <a:ext cx="232251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5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Obrázek 12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714448"/>
            <a:ext cx="642982" cy="642982"/>
          </a:xfrm>
          <a:prstGeom prst="rect">
            <a:avLst/>
          </a:prstGeom>
        </p:spPr>
      </p:pic>
      <p:pic>
        <p:nvPicPr>
          <p:cNvPr id="15" name="Obrázek 14" descr="Industrial_factory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929198"/>
            <a:ext cx="2036348" cy="1384080"/>
          </a:xfrm>
          <a:prstGeom prst="rect">
            <a:avLst/>
          </a:prstGeom>
        </p:spPr>
      </p:pic>
      <p:pic>
        <p:nvPicPr>
          <p:cNvPr id="16" name="Obrázek 15" descr="Industrial_facto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7166"/>
            <a:ext cx="2214578" cy="1389878"/>
          </a:xfrm>
          <a:prstGeom prst="rect">
            <a:avLst/>
          </a:prstGeom>
        </p:spPr>
      </p:pic>
      <p:pic>
        <p:nvPicPr>
          <p:cNvPr id="19" name="Obrázek 18" descr="Power-Up_Facto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000240"/>
            <a:ext cx="936206" cy="830789"/>
          </a:xfrm>
          <a:prstGeom prst="rect">
            <a:avLst/>
          </a:prstGeom>
        </p:spPr>
      </p:pic>
      <p:pic>
        <p:nvPicPr>
          <p:cNvPr id="25" name="Obrázek 24" descr="300px-Goods_factory_32bp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071810"/>
            <a:ext cx="714380" cy="588173"/>
          </a:xfrm>
          <a:prstGeom prst="rect">
            <a:avLst/>
          </a:prstGeom>
        </p:spPr>
      </p:pic>
      <p:pic>
        <p:nvPicPr>
          <p:cNvPr id="27" name="Obrázek 26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214290"/>
            <a:ext cx="899948" cy="1357298"/>
          </a:xfrm>
          <a:prstGeom prst="rect">
            <a:avLst/>
          </a:prstGeom>
        </p:spPr>
      </p:pic>
      <p:pic>
        <p:nvPicPr>
          <p:cNvPr id="29" name="Obrázek 28" descr="Trai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2143116"/>
            <a:ext cx="2219012" cy="1514476"/>
          </a:xfrm>
          <a:prstGeom prst="rect">
            <a:avLst/>
          </a:prstGeom>
        </p:spPr>
      </p:pic>
      <p:pic>
        <p:nvPicPr>
          <p:cNvPr id="30" name="Obrázek 29" descr="shi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3143248"/>
            <a:ext cx="1404123" cy="9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3636E-6 L -0.00434 0.6225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62258 L -0.00434 -0.1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3 -0.1746 C -0.00538 -0.1598 -0.00677 -0.145 -0.00729 -0.1302 C -0.00781 -0.11725 -0.00781 -0.10453 -0.00867 -0.09158 C -0.00937 -0.0814 -0.01336 -0.07354 -0.02031 -0.07053 C -0.02638 -0.05874 -0.03489 -0.05735 -0.04496 -0.05504 C -0.05729 -0.05203 -0.06909 -0.04833 -0.08124 -0.04532 C -0.09461 -0.0333 -0.11475 -0.037 -0.12899 -0.03561 C -0.13246 -0.03515 -0.13576 -0.03422 -0.13923 -0.03376 C -0.146 -0.03283 -0.1526 -0.0326 -0.15937 -0.03191 C -0.16649 -0.02937 -0.17222 -0.02752 -0.17968 -0.02613 C -0.18732 -0.02243 -0.19461 -0.02012 -0.20156 -0.01456 C -0.20451 -0.00161 -0.20034 -0.01387 -0.20729 -0.0067 C -0.20867 -0.00531 -0.20902 -0.00254 -0.21024 -0.00092 C -0.21145 0.0007 -0.21319 0.00162 -0.21458 0.00301 C -0.21545 0.00486 -0.21597 0.00764 -0.21736 0.00879 C -0.21996 0.01087 -0.22604 0.01249 -0.22604 0.01249 C -0.23124 0.02244 -0.2342 0.03308 -0.24062 0.04163 C -0.24236 0.05135 -0.24496 0.0606 -0.24635 0.07054 C -0.24357 0.0821 -0.23315 0.08534 -0.22604 0.09182 C -0.20659 0.08997 -0.19479 0.08812 -0.17534 0.08974 C -0.16996 0.09228 -0.17239 0.09089 -0.16822 0.09367 " pathEditMode="relative" ptsTypes="ffffffffffffffffffffA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28686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643188"/>
            <a:ext cx="31321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57688"/>
            <a:ext cx="30749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929188"/>
            <a:ext cx="19081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071688"/>
            <a:ext cx="31654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3143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4313"/>
            <a:ext cx="22447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14313"/>
            <a:ext cx="25003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4429124" y="5715016"/>
            <a:ext cx="21952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SAFARI</a:t>
            </a:r>
          </a:p>
        </p:txBody>
      </p:sp>
    </p:spTree>
    <p:extLst>
      <p:ext uri="{BB962C8B-B14F-4D97-AF65-F5344CB8AC3E}">
        <p14:creationId xmlns:p14="http://schemas.microsoft.com/office/powerpoint/2010/main" val="26341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Obrázek 10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06" y="2357390"/>
            <a:ext cx="642982" cy="642982"/>
          </a:xfrm>
          <a:prstGeom prst="rect">
            <a:avLst/>
          </a:prstGeom>
        </p:spPr>
      </p:pic>
      <p:pic>
        <p:nvPicPr>
          <p:cNvPr id="12" name="Obrázek 11" descr="Kilimanjaro_Safar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928934"/>
            <a:ext cx="2214578" cy="1273382"/>
          </a:xfrm>
          <a:prstGeom prst="rect">
            <a:avLst/>
          </a:prstGeom>
        </p:spPr>
      </p:pic>
      <p:pic>
        <p:nvPicPr>
          <p:cNvPr id="14" name="Obrázek 13" descr="desroches_bea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26" y="0"/>
            <a:ext cx="2500290" cy="1500174"/>
          </a:xfrm>
          <a:prstGeom prst="rect">
            <a:avLst/>
          </a:prstGeom>
        </p:spPr>
      </p:pic>
      <p:pic>
        <p:nvPicPr>
          <p:cNvPr id="17" name="Obrázek 16" descr="lm-egyp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84" y="214290"/>
            <a:ext cx="130244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889E-6 L 0.40382 0.004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82 0.00439 C 0.4033 -6.19796E-6 0.40347 -0.00463 0.40243 -0.00903 C 0.39965 -0.02128 0.39809 -0.00903 0.40087 -0.02082 C 0.39809 -0.03215 0.39844 -0.04395 0.39653 -0.05551 C 0.39601 -0.07447 0.40191 -0.09829 0.38941 -0.10963 C 0.38229 -0.12373 0.37205 -0.12928 0.3618 -0.13853 C 0.36076 -0.14039 0.36024 -0.1427 0.35885 -0.14432 C 0.35625 -0.14732 0.35017 -0.15195 0.35017 -0.15195 C 0.34965 -0.15588 0.35 -0.16004 0.34878 -0.16351 C 0.34601 -0.17207 0.33594 -0.17693 0.32986 -0.18086 C 0.32691 -0.18941 0.32413 -0.20167 0.3184 -0.20792 C 0.31198 -0.21508 0.3 -0.2167 0.29219 -0.21763 C 0.27673 -0.21925 0.26128 -0.22017 0.24583 -0.22156 C 0.23316 -0.22572 0.24809 -0.2211 0.22708 -0.22526 C 0.22309 -0.22595 0.21805 -0.22919 0.21406 -0.22919 " pathEditMode="relative" ptsTypes="ffffffffffffff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06 -0.22919 C 0.2533 -0.22572 0.29218 -0.22989 0.33142 -0.22711 C 0.35225 -0.2278 0.37291 -0.22942 0.39375 -0.22919 C 0.43281 -0.22873 0.51111 -0.22526 0.51111 -0.22526 C 0.52639 -0.22341 0.5408 -0.22087 0.55607 -0.21948 C 0.57847 -0.21231 0.60295 -0.21162 0.62569 -0.20977 C 0.69635 -0.20421 0.76632 -0.20213 0.83715 -0.20213 " pathEditMode="relative" ptsTypes="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4487 L -0.61111 0.05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Obrázek 13" descr="desroches_be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26" y="0"/>
            <a:ext cx="2500290" cy="1500174"/>
          </a:xfrm>
          <a:prstGeom prst="rect">
            <a:avLst/>
          </a:prstGeom>
        </p:spPr>
      </p:pic>
      <p:pic>
        <p:nvPicPr>
          <p:cNvPr id="8" name="Obrázek 7" descr="lm-egy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64" y="571480"/>
            <a:ext cx="1302440" cy="1057275"/>
          </a:xfrm>
          <a:prstGeom prst="rect">
            <a:avLst/>
          </a:prstGeom>
        </p:spPr>
      </p:pic>
      <p:sp>
        <p:nvSpPr>
          <p:cNvPr id="9" name="Zaoblený obdélníkový popisek 8"/>
          <p:cNvSpPr/>
          <p:nvPr/>
        </p:nvSpPr>
        <p:spPr>
          <a:xfrm>
            <a:off x="3786182" y="0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Víkendový pobyt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68760"/>
            <a:ext cx="7848872" cy="5400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sk-SK" dirty="0"/>
              <a:t>-  </a:t>
            </a:r>
            <a:r>
              <a:rPr lang="sk-SK" b="1" dirty="0"/>
              <a:t>Afrika je najchudobnejší kontinent</a:t>
            </a:r>
          </a:p>
          <a:p>
            <a:pPr marL="82296" indent="0">
              <a:buNone/>
            </a:pPr>
            <a:r>
              <a:rPr lang="sk-SK" dirty="0"/>
              <a:t>-  žije tu 1/10 svetovej populácie, ale na svetovej produkcii sa podieľa iba 1 %</a:t>
            </a:r>
          </a:p>
          <a:p>
            <a:pPr marL="82296" indent="0">
              <a:buNone/>
            </a:pPr>
            <a:r>
              <a:rPr lang="sk-SK" dirty="0"/>
              <a:t>-  </a:t>
            </a:r>
            <a:r>
              <a:rPr lang="sk-SK" b="1" dirty="0"/>
              <a:t>poskytuje zdroje surovín (až 90% ťažby sa vyváža) </a:t>
            </a:r>
            <a:r>
              <a:rPr lang="sk-SK" dirty="0"/>
              <a:t>a zároveň je odbytiskom tovaru z vyspelých trhov</a:t>
            </a:r>
          </a:p>
          <a:p>
            <a:pPr marL="82296" indent="0">
              <a:buNone/>
            </a:pPr>
            <a:r>
              <a:rPr lang="sk-SK" dirty="0"/>
              <a:t>-  v 60. rokoch 20. storočia sa skončila na Africkom kontinente kolonizácia </a:t>
            </a:r>
          </a:p>
          <a:p>
            <a:pPr marL="82296" indent="0">
              <a:buNone/>
            </a:pPr>
            <a:r>
              <a:rPr lang="sk-SK" dirty="0"/>
              <a:t>-  </a:t>
            </a:r>
            <a:r>
              <a:rPr lang="sk-SK" b="1" dirty="0"/>
              <a:t>rok Afriky 1960 – rozpad kolónií – rok Afriky</a:t>
            </a:r>
          </a:p>
          <a:p>
            <a:pPr marL="82296" indent="0">
              <a:buNone/>
            </a:pPr>
            <a:r>
              <a:rPr lang="sk-SK" dirty="0"/>
              <a:t>- </a:t>
            </a:r>
            <a:r>
              <a:rPr lang="sk-SK" b="1" dirty="0"/>
              <a:t>hranice štátov boli utvorené umelo, bez ohľadu na rozmiestnenie národností – mnohé znepriatelené národnosti (kmene) sa dostali do jedného štátu – časté konflikty a občianske nepokoje.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70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Obrázek 13" descr="desroches_be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26" y="0"/>
            <a:ext cx="2500290" cy="1500174"/>
          </a:xfrm>
          <a:prstGeom prst="rect">
            <a:avLst/>
          </a:prstGeom>
        </p:spPr>
      </p:pic>
      <p:pic>
        <p:nvPicPr>
          <p:cNvPr id="8" name="Obrázek 7" descr="lm-egy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64" y="571480"/>
            <a:ext cx="130244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988E-6 L -0.16458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Učebnica geografie</a:t>
            </a:r>
          </a:p>
          <a:p>
            <a:r>
              <a:rPr lang="sk-SK"/>
              <a:t>Internet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Hospodárstvo v afrických štátoch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340768"/>
            <a:ext cx="7674056" cy="53285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dirty="0"/>
              <a:t>-  </a:t>
            </a:r>
            <a:r>
              <a:rPr lang="sk-SK" b="1" dirty="0"/>
              <a:t>vyspelá je </a:t>
            </a:r>
            <a:r>
              <a:rPr lang="sk-SK" b="1" dirty="0" smtClean="0"/>
              <a:t>napr. JAR </a:t>
            </a:r>
            <a:r>
              <a:rPr lang="sk-SK" b="1" dirty="0"/>
              <a:t>- </a:t>
            </a:r>
            <a:r>
              <a:rPr lang="sk-SK" b="1" dirty="0" smtClean="0"/>
              <a:t>väčšina krajín patrí k zaostalým</a:t>
            </a:r>
            <a:r>
              <a:rPr lang="sk-SK" dirty="0" smtClean="0"/>
              <a:t> </a:t>
            </a:r>
            <a:r>
              <a:rPr lang="sk-SK" b="1" dirty="0"/>
              <a:t>(niektoré viac, niektoré menej)</a:t>
            </a:r>
          </a:p>
          <a:p>
            <a:pPr marL="82296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4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Hospodárske spoločenstvá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r>
              <a:rPr lang="sk-SK" dirty="0"/>
              <a:t>hospodárske spoločenstvá:</a:t>
            </a:r>
          </a:p>
          <a:p>
            <a:pPr marL="82296" indent="0">
              <a:buNone/>
            </a:pPr>
            <a:r>
              <a:rPr lang="sk-SK" b="1" dirty="0"/>
              <a:t>- Hospodárske spoločenstvo severoafrických štátov  </a:t>
            </a:r>
          </a:p>
          <a:p>
            <a:pPr marL="82296" indent="0">
              <a:buNone/>
            </a:pPr>
            <a:r>
              <a:rPr lang="sk-SK" b="1" dirty="0"/>
              <a:t>- Liga arabských štátov – Africká únia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07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hospodárstva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k-SK" dirty="0"/>
              <a:t>dva odlišné typy hospodárstva  </a:t>
            </a:r>
          </a:p>
          <a:p>
            <a:pPr>
              <a:buFontTx/>
              <a:buChar char="-"/>
            </a:pPr>
            <a:r>
              <a:rPr lang="sk-SK" b="1" dirty="0"/>
              <a:t>primitívne naturálne – prevláda vo väčšine štátov</a:t>
            </a:r>
          </a:p>
          <a:p>
            <a:pPr>
              <a:buFontTx/>
              <a:buChar char="-"/>
            </a:pPr>
            <a:r>
              <a:rPr lang="sk-SK" b="1" dirty="0"/>
              <a:t>vyspelé trhovo orientované – v ostatných štátoch</a:t>
            </a:r>
          </a:p>
        </p:txBody>
      </p:sp>
    </p:spTree>
    <p:extLst>
      <p:ext uri="{BB962C8B-B14F-4D97-AF65-F5344CB8AC3E}">
        <p14:creationId xmlns:p14="http://schemas.microsoft.com/office/powerpoint/2010/main" val="27161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/>
              <a:t>Nerastné bohatstvo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k-SK" b="1" dirty="0"/>
              <a:t>najchudobnejší </a:t>
            </a:r>
            <a:r>
              <a:rPr lang="sk-SK" b="1" dirty="0" smtClean="0"/>
              <a:t>svetadiel (ekonomicky)</a:t>
            </a:r>
            <a:endParaRPr lang="sk-SK" b="1" dirty="0"/>
          </a:p>
          <a:p>
            <a:pPr>
              <a:buFontTx/>
              <a:buChar char="-"/>
            </a:pPr>
            <a:r>
              <a:rPr lang="sk-SK" b="1" dirty="0" err="1"/>
              <a:t>mimoafrické</a:t>
            </a:r>
            <a:r>
              <a:rPr lang="sk-SK" dirty="0"/>
              <a:t> nadnárodné spoločnosti</a:t>
            </a:r>
          </a:p>
          <a:p>
            <a:pPr>
              <a:buFontTx/>
              <a:buChar char="-"/>
            </a:pPr>
            <a:r>
              <a:rPr lang="sk-SK" b="1" dirty="0"/>
              <a:t>ropa a zemný plyn </a:t>
            </a:r>
            <a:r>
              <a:rPr lang="sk-SK" dirty="0"/>
              <a:t>– strategické suroviny</a:t>
            </a:r>
          </a:p>
          <a:p>
            <a:pPr>
              <a:buFontTx/>
              <a:buChar char="-"/>
            </a:pPr>
            <a:r>
              <a:rPr lang="sk-SK" b="1" dirty="0"/>
              <a:t>ropa</a:t>
            </a:r>
            <a:r>
              <a:rPr lang="sk-SK" dirty="0"/>
              <a:t> – najväčšie zásoby </a:t>
            </a:r>
            <a:r>
              <a:rPr lang="sk-SK" b="1" dirty="0"/>
              <a:t>na severe Afriky a v Guinejskom zálive</a:t>
            </a:r>
          </a:p>
          <a:p>
            <a:pPr>
              <a:buFontTx/>
              <a:buChar char="-"/>
            </a:pPr>
            <a:r>
              <a:rPr lang="sk-SK" b="1" dirty="0"/>
              <a:t>ropné mocnosti</a:t>
            </a:r>
            <a:r>
              <a:rPr lang="sk-SK" dirty="0"/>
              <a:t>: </a:t>
            </a:r>
            <a:r>
              <a:rPr lang="sk-SK" b="1" dirty="0"/>
              <a:t>Nigéria, Líbya a Alžírsko</a:t>
            </a:r>
          </a:p>
          <a:p>
            <a:pPr>
              <a:buFontTx/>
              <a:buChar char="-"/>
            </a:pPr>
            <a:r>
              <a:rPr lang="sk-SK" b="1" dirty="0"/>
              <a:t>drahokamy a diamanty </a:t>
            </a:r>
            <a:r>
              <a:rPr lang="sk-SK" dirty="0"/>
              <a:t>– vyskytujú sa na mnohých miestach</a:t>
            </a:r>
          </a:p>
          <a:p>
            <a:pPr>
              <a:buFontTx/>
              <a:buChar char="-"/>
            </a:pPr>
            <a:r>
              <a:rPr lang="sk-SK" b="1" dirty="0"/>
              <a:t>najznámejšie</a:t>
            </a:r>
            <a:r>
              <a:rPr lang="sk-SK" dirty="0"/>
              <a:t> sú z: </a:t>
            </a:r>
            <a:r>
              <a:rPr lang="sk-SK" b="1" dirty="0"/>
              <a:t>Juhoafrickej republiky, z Botswany a z Libérie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46" y="5429264"/>
            <a:ext cx="642982" cy="642982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7000892" y="1714488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To som ja </a:t>
            </a:r>
          </a:p>
          <a:p>
            <a:pPr algn="ctr"/>
            <a:r>
              <a:rPr lang="sk-SK" sz="1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Mišo</a:t>
            </a:r>
          </a:p>
        </p:txBody>
      </p:sp>
      <p:pic>
        <p:nvPicPr>
          <p:cNvPr id="8" name="Obrázek 7" descr="samsung_captiva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222" y="2500306"/>
            <a:ext cx="2581276" cy="2581276"/>
          </a:xfrm>
          <a:prstGeom prst="rect">
            <a:avLst/>
          </a:prstGeom>
        </p:spPr>
      </p:pic>
      <p:sp>
        <p:nvSpPr>
          <p:cNvPr id="9" name="Zaoblený obdélníkový popisek 8"/>
          <p:cNvSpPr/>
          <p:nvPr/>
        </p:nvSpPr>
        <p:spPr>
          <a:xfrm>
            <a:off x="7000892" y="1714488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Mešká mi lietadlo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7000892" y="1714488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Začnite bezo mňa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Obrázek 10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1548285" cy="1162046"/>
          </a:xfrm>
          <a:prstGeom prst="rect">
            <a:avLst/>
          </a:prstGeom>
        </p:spPr>
      </p:pic>
      <p:pic>
        <p:nvPicPr>
          <p:cNvPr id="12" name="Obrázek 11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285" y="-24"/>
            <a:ext cx="1548285" cy="1162046"/>
          </a:xfrm>
          <a:prstGeom prst="rect">
            <a:avLst/>
          </a:prstGeom>
        </p:spPr>
      </p:pic>
      <p:pic>
        <p:nvPicPr>
          <p:cNvPr id="13" name="Obrázek 12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3979" y="338128"/>
            <a:ext cx="1548285" cy="1162046"/>
          </a:xfrm>
          <a:prstGeom prst="rect">
            <a:avLst/>
          </a:prstGeom>
        </p:spPr>
      </p:pic>
      <p:pic>
        <p:nvPicPr>
          <p:cNvPr id="14" name="Obrázek 13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643182"/>
            <a:ext cx="1548285" cy="1162046"/>
          </a:xfrm>
          <a:prstGeom prst="rect">
            <a:avLst/>
          </a:prstGeom>
        </p:spPr>
      </p:pic>
      <p:pic>
        <p:nvPicPr>
          <p:cNvPr id="15" name="Obrázek 14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714488"/>
            <a:ext cx="1548285" cy="1162046"/>
          </a:xfrm>
          <a:prstGeom prst="rect">
            <a:avLst/>
          </a:prstGeom>
        </p:spPr>
      </p:pic>
      <p:pic>
        <p:nvPicPr>
          <p:cNvPr id="16" name="Obrázek 15" descr="diam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5214950"/>
            <a:ext cx="1142976" cy="713049"/>
          </a:xfrm>
          <a:prstGeom prst="rect">
            <a:avLst/>
          </a:prstGeom>
        </p:spPr>
      </p:pic>
      <p:pic>
        <p:nvPicPr>
          <p:cNvPr id="17" name="Obrázek 16" descr="diam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5643578"/>
            <a:ext cx="1142976" cy="713049"/>
          </a:xfrm>
          <a:prstGeom prst="rect">
            <a:avLst/>
          </a:prstGeom>
        </p:spPr>
      </p:pic>
      <p:pic>
        <p:nvPicPr>
          <p:cNvPr id="18" name="Obrázek 17" descr="The_Oil_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000240"/>
            <a:ext cx="1357322" cy="912682"/>
          </a:xfrm>
          <a:prstGeom prst="rect">
            <a:avLst/>
          </a:prstGeom>
        </p:spPr>
      </p:pic>
      <p:pic>
        <p:nvPicPr>
          <p:cNvPr id="19" name="Obrázek 18" descr="The_Oil_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57166"/>
            <a:ext cx="1357322" cy="912682"/>
          </a:xfrm>
          <a:prstGeom prst="rect">
            <a:avLst/>
          </a:prstGeom>
        </p:spPr>
      </p:pic>
      <p:pic>
        <p:nvPicPr>
          <p:cNvPr id="20" name="Obrázek 19" descr="The_Oil_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857232"/>
            <a:ext cx="1357322" cy="91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3143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0063"/>
            <a:ext cx="2743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6007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428875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3786188" y="4572000"/>
            <a:ext cx="40599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>
                <a:solidFill>
                  <a:srgbClr val="FF0000"/>
                </a:solidFill>
                <a:latin typeface="Calibri" pitchFamily="34" charset="0"/>
              </a:rPr>
              <a:t>Kde sa ťažia diamanty?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dirty="0">
                <a:latin typeface="Calibri" pitchFamily="34" charset="0"/>
              </a:rPr>
              <a:t> </a:t>
            </a:r>
            <a:r>
              <a:rPr lang="sk-SK" altLang="sk-SK" sz="2000" b="1" dirty="0">
                <a:latin typeface="Calibri" pitchFamily="34" charset="0"/>
              </a:rPr>
              <a:t>na mnohých miestach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v JAR, Botswana, Libéria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altLang="sk-SK" sz="2000" b="1" dirty="0">
                <a:latin typeface="Calibri" pitchFamily="34" charset="0"/>
              </a:rPr>
              <a:t> často sa vykorisťujú robotníci i deti</a:t>
            </a:r>
          </a:p>
        </p:txBody>
      </p:sp>
    </p:spTree>
    <p:extLst>
      <p:ext uri="{BB962C8B-B14F-4D97-AF65-F5344CB8AC3E}">
        <p14:creationId xmlns:p14="http://schemas.microsoft.com/office/powerpoint/2010/main" val="25727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245</Words>
  <Application>Microsoft Office PowerPoint</Application>
  <PresentationFormat>On-screen Show (4:3)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Verdana</vt:lpstr>
      <vt:lpstr>Wingdings</vt:lpstr>
      <vt:lpstr>Wingdings 2</vt:lpstr>
      <vt:lpstr>Slunovrat</vt:lpstr>
      <vt:lpstr>Afrika - hospodárstvo</vt:lpstr>
      <vt:lpstr>Hospodárstvo</vt:lpstr>
      <vt:lpstr>Hospodárstvo v afrických štátoch</vt:lpstr>
      <vt:lpstr>Hospodárske spoločenstvá</vt:lpstr>
      <vt:lpstr>Typy hospodárstva</vt:lpstr>
      <vt:lpstr>Nerastné bohatstvo</vt:lpstr>
      <vt:lpstr>PowerPoint Presentation</vt:lpstr>
      <vt:lpstr>PowerPoint Presentation</vt:lpstr>
      <vt:lpstr>PowerPoint Presentation</vt:lpstr>
      <vt:lpstr>Poľnohospodárstvo</vt:lpstr>
      <vt:lpstr>PowerPoint Presentation</vt:lpstr>
      <vt:lpstr>Poľnohospodárstvo </vt:lpstr>
      <vt:lpstr>PowerPoint Presentation</vt:lpstr>
      <vt:lpstr>Priemysel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- hospodárstvo</dc:title>
  <dc:creator>Peter</dc:creator>
  <cp:lastModifiedBy>Monika</cp:lastModifiedBy>
  <cp:revision>33</cp:revision>
  <dcterms:created xsi:type="dcterms:W3CDTF">2013-12-04T16:30:42Z</dcterms:created>
  <dcterms:modified xsi:type="dcterms:W3CDTF">2020-12-18T07:43:29Z</dcterms:modified>
</cp:coreProperties>
</file>