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5" r:id="rId5"/>
    <p:sldId id="259" r:id="rId6"/>
    <p:sldId id="266" r:id="rId7"/>
    <p:sldId id="286" r:id="rId8"/>
    <p:sldId id="287" r:id="rId9"/>
    <p:sldId id="260" r:id="rId10"/>
    <p:sldId id="261" r:id="rId11"/>
    <p:sldId id="276" r:id="rId12"/>
    <p:sldId id="271" r:id="rId13"/>
    <p:sldId id="273" r:id="rId14"/>
    <p:sldId id="277" r:id="rId15"/>
    <p:sldId id="278" r:id="rId16"/>
    <p:sldId id="279" r:id="rId17"/>
    <p:sldId id="281" r:id="rId18"/>
    <p:sldId id="282" r:id="rId19"/>
    <p:sldId id="283" r:id="rId20"/>
    <p:sldId id="284" r:id="rId21"/>
    <p:sldId id="269" r:id="rId22"/>
    <p:sldId id="272" r:id="rId23"/>
    <p:sldId id="270" r:id="rId24"/>
    <p:sldId id="285" r:id="rId25"/>
    <p:sldId id="264"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973E8-4466-49BA-883B-78546B5519E7}" type="datetimeFigureOut">
              <a:rPr lang="pl-PL" smtClean="0"/>
              <a:pPr/>
              <a:t>18.12.2020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A774C-39F1-4797-A3BC-9F948DE4100D}"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0DD8580-E11F-4734-9106-FF6117814C20}" type="datetimeFigureOut">
              <a:rPr lang="pl-PL" smtClean="0"/>
              <a:pPr/>
              <a:t>18.12.2020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796E4AA-9DCE-4FBE-93A7-37018DF4725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D8580-E11F-4734-9106-FF6117814C20}" type="datetimeFigureOut">
              <a:rPr lang="pl-PL" smtClean="0"/>
              <a:pPr/>
              <a:t>18.12.2020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6E4AA-9DCE-4FBE-93A7-37018DF4725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dirty="0"/>
              <a:t>Arcydzieła malarstwa europejskiego</a:t>
            </a:r>
          </a:p>
        </p:txBody>
      </p:sp>
      <p:pic>
        <p:nvPicPr>
          <p:cNvPr id="7" name="Symbol zastępczy zawartości 6" descr="malarstwo europy van-adriaen-ostade-der-maler-in-seiner-werkstat-07225.jpg"/>
          <p:cNvPicPr>
            <a:picLocks noGrp="1" noChangeAspect="1"/>
          </p:cNvPicPr>
          <p:nvPr>
            <p:ph idx="1"/>
          </p:nvPr>
        </p:nvPicPr>
        <p:blipFill>
          <a:blip r:embed="rId2" cstate="print"/>
          <a:stretch>
            <a:fillRect/>
          </a:stretch>
        </p:blipFill>
        <p:spPr>
          <a:xfrm>
            <a:off x="2393880" y="1600200"/>
            <a:ext cx="4356239" cy="45259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Mona Lisa </a:t>
            </a:r>
            <a:r>
              <a:rPr lang="pl-PL" dirty="0"/>
              <a:t>Leonardo da Vinci</a:t>
            </a:r>
          </a:p>
        </p:txBody>
      </p:sp>
      <p:sp>
        <p:nvSpPr>
          <p:cNvPr id="3" name="Symbol zastępczy zawartości 2"/>
          <p:cNvSpPr>
            <a:spLocks noGrp="1"/>
          </p:cNvSpPr>
          <p:nvPr>
            <p:ph idx="1"/>
          </p:nvPr>
        </p:nvSpPr>
        <p:spPr/>
        <p:txBody>
          <a:bodyPr>
            <a:normAutofit lnSpcReduction="10000"/>
          </a:bodyPr>
          <a:lstStyle/>
          <a:p>
            <a:pPr>
              <a:buNone/>
            </a:pPr>
            <a:r>
              <a:rPr lang="pl-PL" i="1" dirty="0"/>
              <a:t>Mona Lisa </a:t>
            </a:r>
            <a:r>
              <a:rPr lang="pl-PL" dirty="0"/>
              <a:t>Włocha</a:t>
            </a:r>
            <a:r>
              <a:rPr lang="pl-PL" i="1" dirty="0"/>
              <a:t> </a:t>
            </a:r>
            <a:r>
              <a:rPr lang="pl-PL" dirty="0"/>
              <a:t>Leonarda da Vinci (1452-1519) to być może najbardziej znany obraz świata. Jego twórca był postacią niezwykłą. Był nie tylko genialnym malarzem, ale także inżynierem, który zaprojektował m.in. helikopter.  Ludzi od wieków frapuje tajemniczy uśmiech Giocondy (tak się nazywała portretowana osoba). Gdy się patrzy na jej oczy jest bardziej wyraźny, gdy się patrzy na jej usta jest mniej wyraźny.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Dziewczyna z perłą </a:t>
            </a:r>
            <a:r>
              <a:rPr lang="pl-PL" dirty="0"/>
              <a:t>Johannes Vermeer</a:t>
            </a:r>
            <a:endParaRPr lang="pl-PL" i="1" dirty="0"/>
          </a:p>
        </p:txBody>
      </p:sp>
      <p:pic>
        <p:nvPicPr>
          <p:cNvPr id="4" name="Symbol zastępczy zawartości 3" descr="malarstwo europejskie Johannes_Vermeer_(1632-1675)_-_The_Girl_With_The_Pearl_Earring_(1665).jpg"/>
          <p:cNvPicPr>
            <a:picLocks noGrp="1" noChangeAspect="1"/>
          </p:cNvPicPr>
          <p:nvPr>
            <p:ph idx="1"/>
          </p:nvPr>
        </p:nvPicPr>
        <p:blipFill>
          <a:blip r:embed="rId2" cstate="print"/>
          <a:stretch>
            <a:fillRect/>
          </a:stretch>
        </p:blipFill>
        <p:spPr>
          <a:xfrm>
            <a:off x="2990547" y="1600200"/>
            <a:ext cx="3162905"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Dziewczyna z perłą </a:t>
            </a:r>
            <a:r>
              <a:rPr lang="pl-PL" dirty="0"/>
              <a:t>Johannes Vermeer</a:t>
            </a:r>
          </a:p>
        </p:txBody>
      </p:sp>
      <p:sp>
        <p:nvSpPr>
          <p:cNvPr id="3" name="Symbol zastępczy zawartości 2"/>
          <p:cNvSpPr>
            <a:spLocks noGrp="1"/>
          </p:cNvSpPr>
          <p:nvPr>
            <p:ph idx="1"/>
          </p:nvPr>
        </p:nvSpPr>
        <p:spPr/>
        <p:txBody>
          <a:bodyPr>
            <a:normAutofit lnSpcReduction="10000"/>
          </a:bodyPr>
          <a:lstStyle/>
          <a:p>
            <a:pPr>
              <a:buNone/>
            </a:pPr>
            <a:r>
              <a:rPr lang="pl-PL" dirty="0"/>
              <a:t>Niderlandy także mają swoją </a:t>
            </a:r>
            <a:r>
              <a:rPr lang="pl-PL" i="1" dirty="0"/>
              <a:t>Mona Lisę. </a:t>
            </a:r>
            <a:r>
              <a:rPr lang="pl-PL" dirty="0"/>
              <a:t>Giocondę Północy namalował Holender Johannes Vermeer (1632-1675). To niesamowite, iż tak genialny artysta został zapomniany na dwieście lat po swojej śmierci Sportretowana osoba sprawia wrażenie jakby odwróciła się na dźwięk znajomego głosu</a:t>
            </a:r>
            <a:r>
              <a:rPr lang="pl-PL" baseline="30000" dirty="0"/>
              <a:t>.</a:t>
            </a:r>
            <a:r>
              <a:rPr lang="pl-PL" dirty="0"/>
              <a:t> Z czarnym tłem kontrastuje kolorowy strój, a przede wszystkim egotyczny turban, który dziewczyna nosi na swojej głowie.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Lekcja anatomii doktora </a:t>
            </a:r>
            <a:r>
              <a:rPr lang="pl-PL" i="1" dirty="0" err="1"/>
              <a:t>Tulpa</a:t>
            </a:r>
            <a:r>
              <a:rPr lang="pl-PL" i="1" dirty="0"/>
              <a:t> </a:t>
            </a:r>
            <a:r>
              <a:rPr lang="pl-PL" dirty="0"/>
              <a:t>Rembrandt </a:t>
            </a:r>
            <a:r>
              <a:rPr lang="nl" dirty="0"/>
              <a:t>van Rĳn</a:t>
            </a:r>
            <a:endParaRPr lang="pl-PL" dirty="0"/>
          </a:p>
        </p:txBody>
      </p:sp>
      <p:pic>
        <p:nvPicPr>
          <p:cNvPr id="4" name="Symbol zastępczy zawartości 3" descr="malarstwo europejskie rembrandt The_Anatomy_Lesson.jpg"/>
          <p:cNvPicPr>
            <a:picLocks noGrp="1" noChangeAspect="1"/>
          </p:cNvPicPr>
          <p:nvPr>
            <p:ph idx="1"/>
          </p:nvPr>
        </p:nvPicPr>
        <p:blipFill>
          <a:blip r:embed="rId2" cstate="print"/>
          <a:stretch>
            <a:fillRect/>
          </a:stretch>
        </p:blipFill>
        <p:spPr>
          <a:xfrm>
            <a:off x="1556307" y="1600200"/>
            <a:ext cx="6031385"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Lekcja anatomii doktora </a:t>
            </a:r>
            <a:r>
              <a:rPr lang="pl-PL" i="1" dirty="0" err="1"/>
              <a:t>Tulpa</a:t>
            </a:r>
            <a:r>
              <a:rPr lang="pl-PL" i="1" dirty="0"/>
              <a:t> </a:t>
            </a:r>
            <a:r>
              <a:rPr lang="pl-PL" dirty="0"/>
              <a:t>Rembrandt </a:t>
            </a:r>
            <a:r>
              <a:rPr lang="nl" dirty="0"/>
              <a:t>van Rĳn</a:t>
            </a:r>
            <a:endParaRPr lang="pl-PL" dirty="0"/>
          </a:p>
        </p:txBody>
      </p:sp>
      <p:sp>
        <p:nvSpPr>
          <p:cNvPr id="3" name="Symbol zastępczy zawartości 2"/>
          <p:cNvSpPr>
            <a:spLocks noGrp="1"/>
          </p:cNvSpPr>
          <p:nvPr>
            <p:ph idx="1"/>
          </p:nvPr>
        </p:nvSpPr>
        <p:spPr/>
        <p:txBody>
          <a:bodyPr>
            <a:normAutofit fontScale="92500" lnSpcReduction="10000"/>
          </a:bodyPr>
          <a:lstStyle/>
          <a:p>
            <a:pPr>
              <a:buNone/>
            </a:pPr>
            <a:r>
              <a:rPr lang="pl-PL" dirty="0"/>
              <a:t>Malarstwo europejskie to nie tylko portrety i krajobrazy. W okresach następujących po średniowieczu, renesansie i baroku rozpoczęto przedstawienie wszystkich aspektów życia człowieka. Rembrandt </a:t>
            </a:r>
            <a:r>
              <a:rPr lang="nl" dirty="0"/>
              <a:t>van Rĳn</a:t>
            </a:r>
            <a:r>
              <a:rPr lang="pl-PL" dirty="0"/>
              <a:t> (1606-1669) namalował scenę lekcji anatomii. O tym, że jest to lekcja świadczy podręcznik w dolnym prawym rogu obrazu. Rembrandt był mistrzem światłocienia, czyli połączenia mroku, z którego wyłaniają się postacie, oraz jasnych promieni.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br>
              <a:rPr lang="pl-PL" sz="3200" b="1" dirty="0">
                <a:latin typeface="+mn-lt"/>
              </a:rPr>
            </a:br>
            <a:r>
              <a:rPr lang="pl-PL" sz="3200" i="1" dirty="0"/>
              <a:t>Napoleon przekraczający Przełęcz Świętego Bernarda w 1800 roku </a:t>
            </a:r>
            <a:r>
              <a:rPr lang="pl-PL" sz="3200" dirty="0"/>
              <a:t>Jacques-Louis David</a:t>
            </a:r>
            <a:br>
              <a:rPr lang="pl-PL" sz="3200" b="1" dirty="0">
                <a:latin typeface="+mn-lt"/>
              </a:rPr>
            </a:br>
            <a:endParaRPr lang="pl-PL" sz="3200" dirty="0">
              <a:latin typeface="+mn-lt"/>
            </a:endParaRPr>
          </a:p>
        </p:txBody>
      </p:sp>
      <p:pic>
        <p:nvPicPr>
          <p:cNvPr id="4" name="Symbol zastępczy zawartości 3" descr="malarstwo europejskie David_-_Napoleon_crossing_the_Alps_-_Malmaison2.jpg"/>
          <p:cNvPicPr>
            <a:picLocks noGrp="1" noChangeAspect="1"/>
          </p:cNvPicPr>
          <p:nvPr>
            <p:ph idx="1"/>
          </p:nvPr>
        </p:nvPicPr>
        <p:blipFill>
          <a:blip r:embed="rId2" cstate="print"/>
          <a:stretch>
            <a:fillRect/>
          </a:stretch>
        </p:blipFill>
        <p:spPr>
          <a:xfrm>
            <a:off x="2714100" y="1600200"/>
            <a:ext cx="3715800"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i="1" dirty="0"/>
              <a:t>Napoleon przekraczający Przełęcz Świętego Bernarda w 1800 roku </a:t>
            </a:r>
            <a:r>
              <a:rPr lang="pl-PL" sz="3200" dirty="0"/>
              <a:t>Jacques-Louis David</a:t>
            </a:r>
          </a:p>
        </p:txBody>
      </p:sp>
      <p:sp>
        <p:nvSpPr>
          <p:cNvPr id="3" name="Symbol zastępczy zawartości 2"/>
          <p:cNvSpPr>
            <a:spLocks noGrp="1"/>
          </p:cNvSpPr>
          <p:nvPr>
            <p:ph idx="1"/>
          </p:nvPr>
        </p:nvSpPr>
        <p:spPr/>
        <p:txBody>
          <a:bodyPr>
            <a:normAutofit fontScale="92500" lnSpcReduction="20000"/>
          </a:bodyPr>
          <a:lstStyle/>
          <a:p>
            <a:pPr>
              <a:buNone/>
            </a:pPr>
            <a:r>
              <a:rPr lang="pl-PL" dirty="0"/>
              <a:t>    Malarstwo europejskie nie stroniło także od tematyki historycznej. Malarz francuski  Jacques-Louis David (1748-1825) przedstawił cesarza Francji Napoleona przekraczającego Alpy, po ty by zająć Włochy. Postać dosiadająca stającego dęba konia od starożytności symbolizuje władcę. W rzeczywistości przełęcz Napoleon przejechał na mule. Na skałach na dole obrazu napisane są obok imienia Napoleona, imiona innych wodzów, którzy przekroczyli Alpy, Hannibala i Karola Wielkiego.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Wędrowiec  nad morzem mgieł</a:t>
            </a:r>
            <a:br>
              <a:rPr lang="pl-PL" i="1" dirty="0"/>
            </a:br>
            <a:r>
              <a:rPr lang="pl-PL" i="1" dirty="0"/>
              <a:t> </a:t>
            </a:r>
            <a:r>
              <a:rPr lang="pl-PL" dirty="0"/>
              <a:t>Caspar David Friedrich</a:t>
            </a:r>
          </a:p>
        </p:txBody>
      </p:sp>
      <p:pic>
        <p:nvPicPr>
          <p:cNvPr id="4" name="Symbol zastępczy zawartości 3" descr="malarstwo europejskie Caspar_David_Friedrich_-_Wanderer_above_the_sea_of_fog.jpg"/>
          <p:cNvPicPr>
            <a:picLocks noGrp="1" noChangeAspect="1"/>
          </p:cNvPicPr>
          <p:nvPr>
            <p:ph idx="1"/>
          </p:nvPr>
        </p:nvPicPr>
        <p:blipFill>
          <a:blip r:embed="rId2" cstate="print"/>
          <a:stretch>
            <a:fillRect/>
          </a:stretch>
        </p:blipFill>
        <p:spPr>
          <a:xfrm>
            <a:off x="2804900" y="1600200"/>
            <a:ext cx="3534200"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Wędrowiec  nad morzem mgieł</a:t>
            </a:r>
            <a:br>
              <a:rPr lang="pl-PL" i="1" dirty="0"/>
            </a:br>
            <a:r>
              <a:rPr lang="pl-PL" i="1" dirty="0"/>
              <a:t> </a:t>
            </a:r>
            <a:r>
              <a:rPr lang="pl-PL" dirty="0"/>
              <a:t>Caspar David Friedrich</a:t>
            </a:r>
          </a:p>
        </p:txBody>
      </p:sp>
      <p:sp>
        <p:nvSpPr>
          <p:cNvPr id="3" name="Symbol zastępczy zawartości 2"/>
          <p:cNvSpPr>
            <a:spLocks noGrp="1"/>
          </p:cNvSpPr>
          <p:nvPr>
            <p:ph idx="1"/>
          </p:nvPr>
        </p:nvSpPr>
        <p:spPr/>
        <p:txBody>
          <a:bodyPr/>
          <a:lstStyle/>
          <a:p>
            <a:pPr>
              <a:buNone/>
            </a:pPr>
            <a:r>
              <a:rPr lang="pl-PL" dirty="0"/>
              <a:t>Romantyzm odkrył góry, górskie szczyty i przełęcze  jako temat sztuki malarskiej. Jedną z czołowych postaci malarstwa romantycznego był niemiecki artysta Caspar David Friedrich (1774-1840). Wędrowiec, na jego obrazie, spogląda bez lęku na górskie przepaście. Warto zauważyć iż stoi plecami do oglądającego obraz. Chodzi o to abyśmy razem z nim spoglądali na bezkres gór.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Impresja. Wschód słońca.             </a:t>
            </a:r>
            <a:r>
              <a:rPr lang="pl-PL" dirty="0"/>
              <a:t>Claude Monet</a:t>
            </a:r>
          </a:p>
        </p:txBody>
      </p:sp>
      <p:pic>
        <p:nvPicPr>
          <p:cNvPr id="4" name="Symbol zastępczy zawartości 3" descr="malarstwo europejskie Claude_Monet,_Impression,_soleil_levant.jpg"/>
          <p:cNvPicPr>
            <a:picLocks noGrp="1" noChangeAspect="1"/>
          </p:cNvPicPr>
          <p:nvPr>
            <p:ph idx="1"/>
          </p:nvPr>
        </p:nvPicPr>
        <p:blipFill>
          <a:blip r:embed="rId2" cstate="print"/>
          <a:stretch>
            <a:fillRect/>
          </a:stretch>
        </p:blipFill>
        <p:spPr>
          <a:xfrm>
            <a:off x="2133600" y="1965801"/>
            <a:ext cx="4876800" cy="379476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Malarstwo europejskie</a:t>
            </a:r>
          </a:p>
        </p:txBody>
      </p:sp>
      <p:sp>
        <p:nvSpPr>
          <p:cNvPr id="3" name="Symbol zastępczy zawartości 2"/>
          <p:cNvSpPr>
            <a:spLocks noGrp="1"/>
          </p:cNvSpPr>
          <p:nvPr>
            <p:ph idx="1"/>
          </p:nvPr>
        </p:nvSpPr>
        <p:spPr/>
        <p:txBody>
          <a:bodyPr/>
          <a:lstStyle/>
          <a:p>
            <a:pPr>
              <a:buNone/>
            </a:pPr>
            <a:r>
              <a:rPr lang="pl-PL" dirty="0"/>
              <a:t>Jednym z najpiękniejszych przejawów cywilizacji europejskiej jest malarstwo. Cywilizacja europejska zaczęła rodzić się około 2000 lat temu na wyspie Krecie. Nie znaczy to, iż już wcześniej na ziemiach obecnej Europy nie malowano. </a:t>
            </a:r>
          </a:p>
          <a:p>
            <a:pPr>
              <a:buNone/>
            </a:pPr>
            <a:r>
              <a:rPr lang="pl-PL" dirty="0"/>
              <a:t>Na poprzednim slajdzie, Adriaen van </a:t>
            </a:r>
            <a:r>
              <a:rPr lang="pl-PL" dirty="0" err="1"/>
              <a:t>Ostade</a:t>
            </a:r>
            <a:r>
              <a:rPr lang="pl-PL" dirty="0"/>
              <a:t>, </a:t>
            </a:r>
            <a:r>
              <a:rPr lang="pl-PL" i="1" dirty="0"/>
              <a:t>W pracowni malarza </a:t>
            </a:r>
            <a:r>
              <a:rPr lang="pl-PL" dirty="0"/>
              <a:t>(1632)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Impresja. Wschód słońca.             </a:t>
            </a:r>
            <a:r>
              <a:rPr lang="pl-PL" dirty="0"/>
              <a:t>Claude Monet</a:t>
            </a:r>
          </a:p>
        </p:txBody>
      </p:sp>
      <p:sp>
        <p:nvSpPr>
          <p:cNvPr id="3" name="Symbol zastępczy zawartości 2"/>
          <p:cNvSpPr>
            <a:spLocks noGrp="1"/>
          </p:cNvSpPr>
          <p:nvPr>
            <p:ph idx="1"/>
          </p:nvPr>
        </p:nvSpPr>
        <p:spPr/>
        <p:txBody>
          <a:bodyPr>
            <a:normAutofit fontScale="85000" lnSpcReduction="10000"/>
          </a:bodyPr>
          <a:lstStyle/>
          <a:p>
            <a:pPr>
              <a:buNone/>
            </a:pPr>
            <a:r>
              <a:rPr lang="pl-PL" dirty="0"/>
              <a:t>Prawdziwym przełomem w historii malarstwa było pojawienie się impresjonistów, wśród których czołową postacią był francuski malarz. Claude Monet (1840-1926). Impresjoniści nie starali się w swojej twórczości przedstawiać krajobrazów, lecz raczej wrażenie, jakie wywołują te krajobrazy. Stąd też brak dbałości o wyrazistość obrazu i precyzję szczegółów. Impresjonizm wziął swoją nazwę od tytułu obrazu Moneta </a:t>
            </a:r>
            <a:r>
              <a:rPr lang="pl-PL" i="1" dirty="0"/>
              <a:t>Impresja </a:t>
            </a:r>
            <a:r>
              <a:rPr lang="pl-PL" dirty="0"/>
              <a:t>(z łac. </a:t>
            </a:r>
            <a:r>
              <a:rPr lang="pl-PL" i="1" dirty="0" err="1"/>
              <a:t>impressio</a:t>
            </a:r>
            <a:r>
              <a:rPr lang="pl-PL" dirty="0"/>
              <a:t> – „odbicie, wrażenie”)</a:t>
            </a:r>
            <a:r>
              <a:rPr lang="pl-PL" i="1" dirty="0"/>
              <a:t>. </a:t>
            </a:r>
            <a:r>
              <a:rPr lang="pl-PL" dirty="0"/>
              <a:t>Przez lata dyskutowano nad tym, czy obraz Moneta rzeczywiście przedstawia wschód słońca, czy raczej zachód słońca.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Śniadanie wioślarzy </a:t>
            </a:r>
            <a:r>
              <a:rPr lang="pl-PL" dirty="0"/>
              <a:t>Auguste Renoir</a:t>
            </a:r>
            <a:endParaRPr lang="pl-PL" i="1" dirty="0"/>
          </a:p>
        </p:txBody>
      </p:sp>
      <p:pic>
        <p:nvPicPr>
          <p:cNvPr id="4" name="Symbol zastępczy zawartości 3" descr="malarstwo europejskie Pierre-Auguste_Renoir_-_Le_Déjeuner_des_canotiers.jpg"/>
          <p:cNvPicPr>
            <a:picLocks noGrp="1" noChangeAspect="1"/>
          </p:cNvPicPr>
          <p:nvPr>
            <p:ph idx="1"/>
          </p:nvPr>
        </p:nvPicPr>
        <p:blipFill>
          <a:blip r:embed="rId2" cstate="print"/>
          <a:stretch>
            <a:fillRect/>
          </a:stretch>
        </p:blipFill>
        <p:spPr>
          <a:xfrm>
            <a:off x="1431304" y="1600200"/>
            <a:ext cx="6281392"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Śniadanie wioślarzy </a:t>
            </a:r>
            <a:r>
              <a:rPr lang="pl-PL" dirty="0"/>
              <a:t>Auguste Renoir</a:t>
            </a:r>
          </a:p>
        </p:txBody>
      </p:sp>
      <p:sp>
        <p:nvSpPr>
          <p:cNvPr id="3" name="Symbol zastępczy zawartości 2"/>
          <p:cNvSpPr>
            <a:spLocks noGrp="1"/>
          </p:cNvSpPr>
          <p:nvPr>
            <p:ph idx="1"/>
          </p:nvPr>
        </p:nvSpPr>
        <p:spPr/>
        <p:txBody>
          <a:bodyPr>
            <a:normAutofit fontScale="92500" lnSpcReduction="10000"/>
          </a:bodyPr>
          <a:lstStyle/>
          <a:p>
            <a:pPr>
              <a:buNone/>
            </a:pPr>
            <a:r>
              <a:rPr lang="pl-PL" dirty="0"/>
              <a:t>Impresjonistą był także inny francuski malarz Auguste Renoir (1841-1919). Impresjoniści uwielbiali przedstawiać sceny przedstawiające życie zwykłych ludzi. Zgodnie z zasadami, które wyznawali starali się uchwycić przelotną chwile, i wrażenie jakie ona robi na widzu. W </a:t>
            </a:r>
            <a:r>
              <a:rPr lang="pl-PL" i="1" dirty="0"/>
              <a:t>Śniadaniu wioślarzy, </a:t>
            </a:r>
            <a:r>
              <a:rPr lang="pl-PL" dirty="0"/>
              <a:t>oprócz grupy przenikniętych światłem i kolorami rozmawiających ludzi, widzimy</a:t>
            </a:r>
            <a:r>
              <a:rPr lang="pl-PL" i="1" dirty="0"/>
              <a:t> </a:t>
            </a:r>
            <a:r>
              <a:rPr lang="pl-PL" dirty="0"/>
              <a:t>mglisty i niewyraźny  krajobraz oraz niezwykle wyraziście  przedstawione przedmioty.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Słoneczniki </a:t>
            </a:r>
            <a:r>
              <a:rPr lang="pl-PL" dirty="0"/>
              <a:t>Vincent van Gogh</a:t>
            </a:r>
            <a:endParaRPr lang="pl-PL" i="1" dirty="0"/>
          </a:p>
        </p:txBody>
      </p:sp>
      <p:pic>
        <p:nvPicPr>
          <p:cNvPr id="6" name="Symbol zastępczy zawartości 5" descr="malarstwo europejskie Vincent_Willem_van_Gogh_128.jpg"/>
          <p:cNvPicPr>
            <a:picLocks noGrp="1" noChangeAspect="1"/>
          </p:cNvPicPr>
          <p:nvPr>
            <p:ph idx="1"/>
          </p:nvPr>
        </p:nvPicPr>
        <p:blipFill>
          <a:blip r:embed="rId2" cstate="print"/>
          <a:stretch>
            <a:fillRect/>
          </a:stretch>
        </p:blipFill>
        <p:spPr>
          <a:xfrm>
            <a:off x="2762330" y="1600200"/>
            <a:ext cx="3619340"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Słoneczniki </a:t>
            </a:r>
            <a:r>
              <a:rPr lang="pl-PL" dirty="0"/>
              <a:t>Vincent van Gogh</a:t>
            </a:r>
          </a:p>
        </p:txBody>
      </p:sp>
      <p:sp>
        <p:nvSpPr>
          <p:cNvPr id="3" name="Symbol zastępczy zawartości 2"/>
          <p:cNvSpPr>
            <a:spLocks noGrp="1"/>
          </p:cNvSpPr>
          <p:nvPr>
            <p:ph idx="1"/>
          </p:nvPr>
        </p:nvSpPr>
        <p:spPr/>
        <p:txBody>
          <a:bodyPr>
            <a:normAutofit fontScale="25000" lnSpcReduction="20000"/>
          </a:bodyPr>
          <a:lstStyle/>
          <a:p>
            <a:pPr>
              <a:buNone/>
            </a:pPr>
            <a:r>
              <a:rPr lang="pl-PL" dirty="0"/>
              <a:t>             </a:t>
            </a:r>
            <a:r>
              <a:rPr lang="pl-PL" sz="8800" dirty="0"/>
              <a:t>Holender Vincent van Gogh (1853-1890) poszedł dalej niż impresjoniści. Nie chciał malować tylko wrażenia, jakie wywołują  rzeczy. Jak sam mówił „ „Prawdziwi malarze nie malują rzeczy takimi, jakie one są... oni malują je tak, jak je odczuwają”. Van Gogh pozostał za życia niezrozumiany. Nikt nie chciał oglądać i kupować jego obrazów. Wielka sław nadeszła po jego śmierci. Umieszczone w wazonie słoneczniki wyrażają z jednej strony poprzez same rośliny radość życia, z drugiej zaś strony smutek i niepokój związany z tym, że rośliny kończą w wazonie kończą bieg swojego życia. Kończymy nasz przegląd arcydzieł malarstwa europejskiego na samym końcu wieku XIX-ego. W wieku XX malarstwo europejskie istniało dalej i istnieje do dzisiaj. Malarze XX wieku zaczęli jednak malować w radykalnie odmienny, niż dotychczas, sposób. To jest już temat na zupełnie  inną opowieść. Jeżeli chcesz poczuć przedsmak tego co się wydarzyło spójrz na następny slajd.  </a:t>
            </a:r>
          </a:p>
          <a:p>
            <a:pPr>
              <a:buNone/>
            </a:pPr>
            <a:r>
              <a:rPr lang="pl-PL" sz="7200" dirty="0"/>
              <a:t>       Na slajdzie następnym </a:t>
            </a:r>
            <a:r>
              <a:rPr lang="pl-PL" sz="7200" i="1" dirty="0"/>
              <a:t>Kompozycja w czerwieni błękicie i żółcieni </a:t>
            </a:r>
            <a:r>
              <a:rPr lang="pl-PL" sz="7200" dirty="0"/>
              <a:t>Pieta Mondriana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a:t>Do zobaczenia!!! </a:t>
            </a:r>
            <a:br>
              <a:rPr lang="pl-PL" sz="3200" dirty="0"/>
            </a:br>
            <a:r>
              <a:rPr lang="pl-PL" sz="3200" dirty="0"/>
              <a:t>Przed Tobą jeszcze wiele obrazów do zobaczenia!!!</a:t>
            </a:r>
          </a:p>
        </p:txBody>
      </p:sp>
      <p:pic>
        <p:nvPicPr>
          <p:cNvPr id="4" name="Symbol zastępczy zawartości 3" descr="malarstwo europejskie Piet_Mondriaan,_1930_-_Mondrian_Composition_II_in_Red,_Blue,_and_Yellow.jpg"/>
          <p:cNvPicPr>
            <a:picLocks noGrp="1" noChangeAspect="1"/>
          </p:cNvPicPr>
          <p:nvPr>
            <p:ph idx="1"/>
          </p:nvPr>
        </p:nvPicPr>
        <p:blipFill>
          <a:blip r:embed="rId2" cstate="print"/>
          <a:stretch>
            <a:fillRect/>
          </a:stretch>
        </p:blipFill>
        <p:spPr>
          <a:xfrm>
            <a:off x="2339242" y="1600200"/>
            <a:ext cx="4465516"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Obraz z jaskini Lascaux</a:t>
            </a:r>
          </a:p>
        </p:txBody>
      </p:sp>
      <p:pic>
        <p:nvPicPr>
          <p:cNvPr id="7" name="Symbol zastępczy obrazu 6" descr="malarstwo Lascaux.jpg"/>
          <p:cNvPicPr>
            <a:picLocks noGrp="1" noChangeAspect="1"/>
          </p:cNvPicPr>
          <p:nvPr>
            <p:ph idx="1"/>
          </p:nvPr>
        </p:nvPicPr>
        <p:blipFill>
          <a:blip r:embed="rId2" cstate="print"/>
          <a:stretch>
            <a:fillRect/>
          </a:stretch>
        </p:blipFill>
        <p:spPr>
          <a:xfrm>
            <a:off x="1837944" y="1805781"/>
            <a:ext cx="5468112" cy="4114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Europejska prehistoria</a:t>
            </a:r>
          </a:p>
        </p:txBody>
      </p:sp>
      <p:sp>
        <p:nvSpPr>
          <p:cNvPr id="6" name="Symbol zastępczy zawartości 5"/>
          <p:cNvSpPr>
            <a:spLocks noGrp="1"/>
          </p:cNvSpPr>
          <p:nvPr>
            <p:ph idx="1"/>
          </p:nvPr>
        </p:nvSpPr>
        <p:spPr/>
        <p:txBody>
          <a:bodyPr/>
          <a:lstStyle/>
          <a:p>
            <a:pPr>
              <a:buNone/>
            </a:pPr>
            <a:r>
              <a:rPr lang="pl-PL" dirty="0"/>
              <a:t>    Zanim powstała cywilizacja europejska na ziemiach obecnej Europy już malowano. W roku 1940 kilku chłopców odkryło przypadkowo w jaskini w francuskiej miejscowości Lascaux prehistoryczne malowidła, które powstały około 15 tysięcy lat temu. Nie znamy twórców tych malowideł.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i="1" dirty="0"/>
              <a:t>Ucieczka do Egiptu </a:t>
            </a:r>
            <a:r>
              <a:rPr lang="pl-PL" dirty="0"/>
              <a:t>Giotto</a:t>
            </a:r>
          </a:p>
        </p:txBody>
      </p:sp>
      <p:pic>
        <p:nvPicPr>
          <p:cNvPr id="7" name="Symbol zastępczy zawartości 6" descr="malarstwo europejskie giotto ucieczka do egiptu.jpg"/>
          <p:cNvPicPr>
            <a:picLocks noGrp="1" noChangeAspect="1"/>
          </p:cNvPicPr>
          <p:nvPr>
            <p:ph idx="1"/>
          </p:nvPr>
        </p:nvPicPr>
        <p:blipFill>
          <a:blip r:embed="rId2" cstate="print"/>
          <a:stretch>
            <a:fillRect/>
          </a:stretch>
        </p:blipFill>
        <p:spPr>
          <a:xfrm>
            <a:off x="2328648" y="1600200"/>
            <a:ext cx="4486704"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i="1" dirty="0"/>
              <a:t>Ucieczka do Egiptu </a:t>
            </a:r>
            <a:r>
              <a:rPr lang="pl-PL" dirty="0"/>
              <a:t>Giotto</a:t>
            </a:r>
          </a:p>
        </p:txBody>
      </p:sp>
      <p:sp>
        <p:nvSpPr>
          <p:cNvPr id="6" name="Symbol zastępczy zawartości 5"/>
          <p:cNvSpPr>
            <a:spLocks noGrp="1"/>
          </p:cNvSpPr>
          <p:nvPr>
            <p:ph idx="1"/>
          </p:nvPr>
        </p:nvSpPr>
        <p:spPr/>
        <p:txBody>
          <a:bodyPr/>
          <a:lstStyle/>
          <a:p>
            <a:pPr>
              <a:buNone/>
            </a:pPr>
            <a:r>
              <a:rPr lang="pl-PL" dirty="0"/>
              <a:t>Jeżeli jednak mówimy o europejskim malarstwie to myślimy głównie o ostatnich 800 latach. Ojcem malarstwa europejskiego był Giotto di </a:t>
            </a:r>
            <a:r>
              <a:rPr lang="pl-PL" dirty="0" err="1"/>
              <a:t>Bondone</a:t>
            </a:r>
            <a:r>
              <a:rPr lang="pl-PL" dirty="0"/>
              <a:t> (1266-1337). Malował głównie obrazy religijne. Przedstawiał na nich także ludzi i krajobrazy swojej epoki. Trójwymiarowość (bliższe postacie są większe, a dalsze mniejsze) znano w sztuce już wcześniej, ale Giotto uczynił z niej zasadę.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Małżeństwo </a:t>
            </a:r>
            <a:r>
              <a:rPr lang="pl-PL" i="1" dirty="0" err="1"/>
              <a:t>Arnolfinich</a:t>
            </a:r>
            <a:r>
              <a:rPr lang="pl-PL" i="1" dirty="0"/>
              <a:t> </a:t>
            </a:r>
            <a:r>
              <a:rPr lang="pl-PL" dirty="0"/>
              <a:t>Jan van Eyck</a:t>
            </a:r>
          </a:p>
        </p:txBody>
      </p:sp>
      <p:pic>
        <p:nvPicPr>
          <p:cNvPr id="4" name="Symbol zastępczy zawartości 3" descr="malarstwo europejskie Van_Eyck_-_Arnolfini_Portrait.jpg"/>
          <p:cNvPicPr>
            <a:picLocks noGrp="1" noChangeAspect="1"/>
          </p:cNvPicPr>
          <p:nvPr>
            <p:ph idx="1"/>
          </p:nvPr>
        </p:nvPicPr>
        <p:blipFill>
          <a:blip r:embed="rId2" cstate="print"/>
          <a:stretch>
            <a:fillRect/>
          </a:stretch>
        </p:blipFill>
        <p:spPr>
          <a:xfrm>
            <a:off x="2919961" y="1600200"/>
            <a:ext cx="3304078"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Małżeństwo </a:t>
            </a:r>
            <a:r>
              <a:rPr lang="pl-PL" i="1" dirty="0" err="1"/>
              <a:t>Arnolfinich</a:t>
            </a:r>
            <a:r>
              <a:rPr lang="pl-PL" i="1" dirty="0"/>
              <a:t> </a:t>
            </a:r>
            <a:r>
              <a:rPr lang="pl-PL" dirty="0"/>
              <a:t>Jan van Eyck</a:t>
            </a:r>
          </a:p>
        </p:txBody>
      </p:sp>
      <p:sp>
        <p:nvSpPr>
          <p:cNvPr id="3" name="Symbol zastępczy zawartości 2"/>
          <p:cNvSpPr>
            <a:spLocks noGrp="1"/>
          </p:cNvSpPr>
          <p:nvPr>
            <p:ph idx="1"/>
          </p:nvPr>
        </p:nvSpPr>
        <p:spPr/>
        <p:txBody>
          <a:bodyPr>
            <a:normAutofit lnSpcReduction="10000"/>
          </a:bodyPr>
          <a:lstStyle/>
          <a:p>
            <a:pPr>
              <a:buNone/>
            </a:pPr>
            <a:r>
              <a:rPr lang="pl-PL" dirty="0"/>
              <a:t>    Pod koniec średniowiecza malarze zaczęli podejmować tematykę niereligijną. Oprócz Włoch, w których tworzył Giotto pojawiło się drugie centrum sztuki Niderlandy (0becnie Belgia i Holandia). Pochodzący stamtąd Jan van Eyck (1390-1441) uwiecznił składanie przysięgi małżeńskiej. W lustrze wiszącym na ścianie malarz zamieścił odbite postacie świadków zaślubin i samego siebie. Pies jest symbolem wierności małżeńskiej</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p:txBody>
          <a:bodyPr/>
          <a:lstStyle/>
          <a:p>
            <a:r>
              <a:rPr lang="pl-PL" i="1" dirty="0"/>
              <a:t>Mona Lisa </a:t>
            </a:r>
            <a:r>
              <a:rPr lang="pl-PL" dirty="0"/>
              <a:t>Leonardo da Vinci</a:t>
            </a:r>
          </a:p>
        </p:txBody>
      </p:sp>
      <p:pic>
        <p:nvPicPr>
          <p:cNvPr id="12" name="Symbol zastępczy zawartości 11" descr="malarstwo europejskie mona lisa.jpg"/>
          <p:cNvPicPr>
            <a:picLocks noGrp="1" noChangeAspect="1"/>
          </p:cNvPicPr>
          <p:nvPr>
            <p:ph idx="1"/>
          </p:nvPr>
        </p:nvPicPr>
        <p:blipFill>
          <a:blip r:embed="rId2" cstate="print"/>
          <a:stretch>
            <a:fillRect/>
          </a:stretch>
        </p:blipFill>
        <p:spPr>
          <a:xfrm>
            <a:off x="3031206" y="1600200"/>
            <a:ext cx="3081587" cy="4525963"/>
          </a:xfr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1039</Words>
  <Application>Microsoft Office PowerPoint</Application>
  <PresentationFormat>Pokaz na ekranie (4:3)</PresentationFormat>
  <Paragraphs>39</Paragraphs>
  <Slides>25</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25</vt:i4>
      </vt:variant>
    </vt:vector>
  </HeadingPairs>
  <TitlesOfParts>
    <vt:vector size="28" baseType="lpstr">
      <vt:lpstr>Arial</vt:lpstr>
      <vt:lpstr>Calibri</vt:lpstr>
      <vt:lpstr>Motyw pakietu Office</vt:lpstr>
      <vt:lpstr>Arcydzieła malarstwa europejskiego</vt:lpstr>
      <vt:lpstr>Malarstwo europejskie</vt:lpstr>
      <vt:lpstr>Obraz z jaskini Lascaux</vt:lpstr>
      <vt:lpstr>Europejska prehistoria</vt:lpstr>
      <vt:lpstr>Ucieczka do Egiptu Giotto</vt:lpstr>
      <vt:lpstr>Ucieczka do Egiptu Giotto</vt:lpstr>
      <vt:lpstr>Małżeństwo Arnolfinich Jan van Eyck</vt:lpstr>
      <vt:lpstr>Małżeństwo Arnolfinich Jan van Eyck</vt:lpstr>
      <vt:lpstr>Mona Lisa Leonardo da Vinci</vt:lpstr>
      <vt:lpstr>Mona Lisa Leonardo da Vinci</vt:lpstr>
      <vt:lpstr>Dziewczyna z perłą Johannes Vermeer</vt:lpstr>
      <vt:lpstr>Dziewczyna z perłą Johannes Vermeer</vt:lpstr>
      <vt:lpstr>Lekcja anatomii doktora Tulpa Rembrandt van Rĳn</vt:lpstr>
      <vt:lpstr>Lekcja anatomii doktora Tulpa Rembrandt van Rĳn</vt:lpstr>
      <vt:lpstr> Napoleon przekraczający Przełęcz Świętego Bernarda w 1800 roku Jacques-Louis David </vt:lpstr>
      <vt:lpstr>Napoleon przekraczający Przełęcz Świętego Bernarda w 1800 roku Jacques-Louis David</vt:lpstr>
      <vt:lpstr>Wędrowiec  nad morzem mgieł  Caspar David Friedrich</vt:lpstr>
      <vt:lpstr>Wędrowiec  nad morzem mgieł  Caspar David Friedrich</vt:lpstr>
      <vt:lpstr>Impresja. Wschód słońca.             Claude Monet</vt:lpstr>
      <vt:lpstr>Impresja. Wschód słońca.             Claude Monet</vt:lpstr>
      <vt:lpstr>Śniadanie wioślarzy Auguste Renoir</vt:lpstr>
      <vt:lpstr>Śniadanie wioślarzy Auguste Renoir</vt:lpstr>
      <vt:lpstr>Słoneczniki Vincent van Gogh</vt:lpstr>
      <vt:lpstr>Słoneczniki Vincent van Gogh</vt:lpstr>
      <vt:lpstr>Do zobaczenia!!!  Przed Tobą jeszcze wiele obrazów do zobaczenia!!!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Arcydzieła malarstwa europejskiego</dc:title>
  <dc:creator>Admin</dc:creator>
  <cp:lastModifiedBy>Vostro 15</cp:lastModifiedBy>
  <cp:revision>34</cp:revision>
  <dcterms:created xsi:type="dcterms:W3CDTF">2020-11-24T15:06:29Z</dcterms:created>
  <dcterms:modified xsi:type="dcterms:W3CDTF">2020-12-18T08:15:07Z</dcterms:modified>
</cp:coreProperties>
</file>