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6" r:id="rId2"/>
    <p:sldId id="257" r:id="rId3"/>
    <p:sldId id="258" r:id="rId4"/>
    <p:sldId id="278" r:id="rId5"/>
    <p:sldId id="279" r:id="rId6"/>
    <p:sldId id="280" r:id="rId7"/>
    <p:sldId id="259" r:id="rId8"/>
    <p:sldId id="281" r:id="rId9"/>
    <p:sldId id="260" r:id="rId10"/>
    <p:sldId id="261" r:id="rId11"/>
    <p:sldId id="262" r:id="rId12"/>
    <p:sldId id="264" r:id="rId13"/>
    <p:sldId id="265" r:id="rId14"/>
    <p:sldId id="274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51" d="100"/>
          <a:sy n="51" d="100"/>
        </p:scale>
        <p:origin x="9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AD472BB-2C5E-4BA3-9D2F-E331B195F17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97E9BE-FF87-47CC-AB25-596C01917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48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2BB-2C5E-4BA3-9D2F-E331B195F17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E9BE-FF87-47CC-AB25-596C01917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76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2BB-2C5E-4BA3-9D2F-E331B195F17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E9BE-FF87-47CC-AB25-596C01917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70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2BB-2C5E-4BA3-9D2F-E331B195F17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E9BE-FF87-47CC-AB25-596C01917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6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D472BB-2C5E-4BA3-9D2F-E331B195F17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0597E9BE-FF87-47CC-AB25-596C01917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941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2BB-2C5E-4BA3-9D2F-E331B195F17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E9BE-FF87-47CC-AB25-596C01917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92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2BB-2C5E-4BA3-9D2F-E331B195F17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E9BE-FF87-47CC-AB25-596C01917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29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2BB-2C5E-4BA3-9D2F-E331B195F17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E9BE-FF87-47CC-AB25-596C01917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190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2BB-2C5E-4BA3-9D2F-E331B195F17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E9BE-FF87-47CC-AB25-596C01917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02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2BB-2C5E-4BA3-9D2F-E331B195F17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0597E9BE-FF87-47CC-AB25-596C01917F0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553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AD472BB-2C5E-4BA3-9D2F-E331B195F17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0597E9BE-FF87-47CC-AB25-596C01917F0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582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D472BB-2C5E-4BA3-9D2F-E331B195F178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97E9BE-FF87-47CC-AB25-596C01917F0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2446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ewishvirtuallibrary.org/rose-and-morris-michtom" TargetMode="External"/><Relationship Id="rId3" Type="http://schemas.openxmlformats.org/officeDocument/2006/relationships/hyperlink" Target="http://biznes.onet.pl/wiadomosci/swiat/pierwszy-pluszowy-mis-i-historia-firmy-steiff/nvcxtt" TargetMode="External"/><Relationship Id="rId7" Type="http://schemas.openxmlformats.org/officeDocument/2006/relationships/hyperlink" Target="http://www.americaslibrary.gov/aa/roosevelt/aa_roosevelt_bears_1.html" TargetMode="External"/><Relationship Id="rId12" Type="http://schemas.openxmlformats.org/officeDocument/2006/relationships/hyperlink" Target="https://en.wikipedia.org/wiki/Paddington_Bear" TargetMode="External"/><Relationship Id="rId2" Type="http://schemas.openxmlformats.org/officeDocument/2006/relationships/hyperlink" Target="https://parenting.pl/poznaj-historie-pluszowego-mis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orris_Michtom" TargetMode="External"/><Relationship Id="rId11" Type="http://schemas.openxmlformats.org/officeDocument/2006/relationships/hyperlink" Target="https://pl.wikipedia.org/wiki/Kubu%C5%9B_Puchatek" TargetMode="External"/><Relationship Id="rId5" Type="http://schemas.openxmlformats.org/officeDocument/2006/relationships/hyperlink" Target="https://pl.wikipedia.org/wiki/Mi%C5%9B_(zabawka)" TargetMode="External"/><Relationship Id="rId10" Type="http://schemas.openxmlformats.org/officeDocument/2006/relationships/hyperlink" Target="https://en.wikipedia.org/wiki/Winnie-the-Pooh" TargetMode="External"/><Relationship Id="rId4" Type="http://schemas.openxmlformats.org/officeDocument/2006/relationships/hyperlink" Target="https://en.wikipedia.org/wiki/Richard_Steiff" TargetMode="External"/><Relationship Id="rId9" Type="http://schemas.openxmlformats.org/officeDocument/2006/relationships/hyperlink" Target="https://en.wikipedia.org/wiki/Teddy_bear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93986670.weebly.com/uploads/4/3/8/7/43873825/8221754_orig.jpg" TargetMode="External"/><Relationship Id="rId13" Type="http://schemas.openxmlformats.org/officeDocument/2006/relationships/hyperlink" Target="https://dygtyjqp7pi0m.cloudfront.net/i/3793/5086402_1.jpg?v=8C6AC40AA6518D0" TargetMode="External"/><Relationship Id="rId18" Type="http://schemas.openxmlformats.org/officeDocument/2006/relationships/hyperlink" Target="https://cdn.babymarkt.com/babymarkt/img/159085/443/steiff-szmacianka-przytulanka-mis-schlaf-gut-30cm-kolor-niebieski-a086775.jpg" TargetMode="External"/><Relationship Id="rId26" Type="http://schemas.openxmlformats.org/officeDocument/2006/relationships/hyperlink" Target="https://cdn.arena.pl/85f9b84b8e67d6c0acb9411ee07943ae-product_lightbox.jpg" TargetMode="External"/><Relationship Id="rId3" Type="http://schemas.openxmlformats.org/officeDocument/2006/relationships/hyperlink" Target="https://wallpapercave.com/wp/nxvptuu.jpg" TargetMode="External"/><Relationship Id="rId21" Type="http://schemas.openxmlformats.org/officeDocument/2006/relationships/hyperlink" Target="https://image.ceneostatic.pl/data/products/43790785/i-eurobaby-zabawka-mis-pluszowy-bezowy-eb496-40.jpg" TargetMode="External"/><Relationship Id="rId7" Type="http://schemas.openxmlformats.org/officeDocument/2006/relationships/hyperlink" Target="https://maryannadair.files.wordpress.com/2017/04/118steiff-plush-teddy.jpg" TargetMode="External"/><Relationship Id="rId12" Type="http://schemas.openxmlformats.org/officeDocument/2006/relationships/hyperlink" Target="https://images.findagrave.com/photos250/photos/2019/320/158200230_bbace895-c770-4d45-ada5-5e3d2130d8a8.jpeg" TargetMode="External"/><Relationship Id="rId17" Type="http://schemas.openxmlformats.org/officeDocument/2006/relationships/hyperlink" Target="https://cdn.babymarkt.com/babymarkt/img/137868/443/steiff-mis-w-sukience-25-cm-rose-a087529.jpg" TargetMode="External"/><Relationship Id="rId25" Type="http://schemas.openxmlformats.org/officeDocument/2006/relationships/hyperlink" Target="https://marcys-zabawki.pl/pol_pl_Mis-Pluszowy-dziewczynka-w-sukience-Bialy-1497_2.jpg" TargetMode="External"/><Relationship Id="rId2" Type="http://schemas.openxmlformats.org/officeDocument/2006/relationships/hyperlink" Target="https://etnomuzeum.eu/images/upload/obiekty/81407_maskotka/10_detailCIM.jpg" TargetMode="External"/><Relationship Id="rId16" Type="http://schemas.openxmlformats.org/officeDocument/2006/relationships/hyperlink" Target="https://cdn.babymarkt.com/babymarkt/img/107440/443/steiff-maskotka-mis-finn-40-cm-kolor-bezowy-a021097.jpg" TargetMode="External"/><Relationship Id="rId20" Type="http://schemas.openxmlformats.org/officeDocument/2006/relationships/hyperlink" Target="https://gadzety-reklamowe.com/images/content/255_255/HE235-16.jpg?ver=01" TargetMode="External"/><Relationship Id="rId29" Type="http://schemas.openxmlformats.org/officeDocument/2006/relationships/hyperlink" Target="https://pbs.twimg.com/profile_images/830715059311607808/wGettdcL_400x4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s-na.ssl-images-amazon.com/images/I/81fOc0Q6L9L._AC_SL1500_.jpg" TargetMode="External"/><Relationship Id="rId11" Type="http://schemas.openxmlformats.org/officeDocument/2006/relationships/hyperlink" Target="https://upload.wikimedia.org/wikipedia/commons/b/b3/TheodoreRooseveltTeddyBear.jpg" TargetMode="External"/><Relationship Id="rId24" Type="http://schemas.openxmlformats.org/officeDocument/2006/relationships/hyperlink" Target="https://ecsmedia.pl/c/15705384745789732-jpg-gallery.big-iext55381920.jpg" TargetMode="External"/><Relationship Id="rId5" Type="http://schemas.openxmlformats.org/officeDocument/2006/relationships/hyperlink" Target="https://upload.wikimedia.org/wikipedia/commons/thumb/a/ac/Nachbildung_55PB_Steiff_Museum_Giengen.jpg/800px-Nachbildung_55PB_Steiff_Museum_Giengen.jpg" TargetMode="External"/><Relationship Id="rId15" Type="http://schemas.openxmlformats.org/officeDocument/2006/relationships/hyperlink" Target="https://media.istockphoto.com/photos/teddy-bear-isolated-on-white-background-picture-id1068482030?k=6&amp;m=1068482030&amp;s=612x612&amp;w=0&amp;h=K6oCQqQLUc4Z6tehO6lYHVhjJtEGTx2kbvw-hfMvKlM=" TargetMode="External"/><Relationship Id="rId23" Type="http://schemas.openxmlformats.org/officeDocument/2006/relationships/hyperlink" Target="https://image.ceneostatic.pl/data/products/73644792/i-chicco-mis-z-projektorem-special-edition.jpg" TargetMode="External"/><Relationship Id="rId28" Type="http://schemas.openxmlformats.org/officeDocument/2006/relationships/hyperlink" Target="https://tkimport.pl/484-large_default/maskotka-pluszowy-mis-w-sukience-50-cm.jpg" TargetMode="External"/><Relationship Id="rId10" Type="http://schemas.openxmlformats.org/officeDocument/2006/relationships/hyperlink" Target="https://upload.wikimedia.org/wikipedia/commons/0/03/John_Kirby_Farnell00.jpg" TargetMode="External"/><Relationship Id="rId19" Type="http://schemas.openxmlformats.org/officeDocument/2006/relationships/hyperlink" Target="https://cdn.babymarkt.com/babymarkt/img/142154/443/steiff-schlaf-gut-baer-spieluhr-blau-a090163.jpg" TargetMode="External"/><Relationship Id="rId4" Type="http://schemas.openxmlformats.org/officeDocument/2006/relationships/hyperlink" Target="https://www.goldenfingers.info/wp-content/uploads/2011/09/steiff_bear.jpg" TargetMode="External"/><Relationship Id="rId9" Type="http://schemas.openxmlformats.org/officeDocument/2006/relationships/hyperlink" Target="https://i.pinimg.com/originals/1d/13/2b/1d132b15384eb13168b954d974382e9e.jpg" TargetMode="External"/><Relationship Id="rId14" Type="http://schemas.openxmlformats.org/officeDocument/2006/relationships/hyperlink" Target="https://www.steiffteddybears.co.uk/img/index/classic.png" TargetMode="External"/><Relationship Id="rId22" Type="http://schemas.openxmlformats.org/officeDocument/2006/relationships/hyperlink" Target="https://image.ceneostatic.pl/data/products/48029452/i-smiki-mis-zabawka-pluszowa-brazowa.jpg" TargetMode="External"/><Relationship Id="rId27" Type="http://schemas.openxmlformats.org/officeDocument/2006/relationships/hyperlink" Target="https://www.stradehome.com/529796-thickbox_default/stradexl-miekki-pluszowy-mis-bialy-xxl-85-cm.jpg" TargetMode="External"/><Relationship Id="rId30" Type="http://schemas.openxmlformats.org/officeDocument/2006/relationships/hyperlink" Target="https://lh3.googleusercontent.com/proxy/Bm_erG_IiQYxdbzpTphvmh4dSrroT4S4hfM8OwdptUce4UnGzVqsCreVRcMMle0FclrOiRdG0Hx8KWNEn7gqvCIFUZE9uCURZHWrSP_yrfvXvPc2ieh80bbBmTTQwZpo4Wi8hcaaKEFd2dOrs4MIYmgpC2-yTvG1KaNG0mqlpu_LhOA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ddy Bears Wallpapers - Wallpaper Cave">
            <a:extLst>
              <a:ext uri="{FF2B5EF4-FFF2-40B4-BE49-F238E27FC236}">
                <a16:creationId xmlns:a16="http://schemas.microsoft.com/office/drawing/2014/main" id="{11962D47-8951-4ADD-98B8-549D7C56C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FBC44FE-AFD6-40DF-ADB4-A9A644102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272" y="2091263"/>
            <a:ext cx="8879458" cy="2590800"/>
          </a:xfrm>
        </p:spPr>
        <p:txBody>
          <a:bodyPr>
            <a:normAutofit/>
          </a:bodyPr>
          <a:lstStyle/>
          <a:p>
            <a:r>
              <a:rPr lang="pl-PL" dirty="0">
                <a:ln w="22225">
                  <a:solidFill>
                    <a:schemeClr val="tx1"/>
                  </a:solidFill>
                  <a:miter lim="800000"/>
                </a:ln>
                <a:latin typeface="Angsana New" panose="02020603050405020304" pitchFamily="18" charset="-34"/>
                <a:cs typeface="Angsana New" panose="02020603050405020304" pitchFamily="18" charset="-34"/>
              </a:rPr>
              <a:t>Historia pluszowego misia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7719AEB-5EC9-4DC1-9206-2F1533272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6270" y="4682062"/>
            <a:ext cx="888250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/>
              <a:t>Opracowanie: Justyna Gruczek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rgbClr val="44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8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9ADD0E-4281-4D96-968E-54E0D41B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1" y="418138"/>
            <a:ext cx="4957553" cy="1645920"/>
          </a:xfrm>
        </p:spPr>
        <p:txBody>
          <a:bodyPr>
            <a:normAutofit/>
          </a:bodyPr>
          <a:lstStyle/>
          <a:p>
            <a:r>
              <a:rPr lang="pl-PL" b="1" dirty="0"/>
              <a:t>Popularność w Europie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2050" name="Picture 2" descr="Steiff Teddy Bear Website - Free UK Delivery. Free Gift Box‎">
            <a:extLst>
              <a:ext uri="{FF2B5EF4-FFF2-40B4-BE49-F238E27FC236}">
                <a16:creationId xmlns:a16="http://schemas.microsoft.com/office/drawing/2014/main" id="{E0F5B391-E4AA-44B3-9569-B7AB9DDB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217" y="1459112"/>
            <a:ext cx="5017317" cy="39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BA1CE8-2579-41F0-80F1-BAA664B03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530" y="2232870"/>
            <a:ext cx="5169393" cy="3496120"/>
          </a:xfrm>
        </p:spPr>
        <p:txBody>
          <a:bodyPr>
            <a:noAutofit/>
          </a:bodyPr>
          <a:lstStyle/>
          <a:p>
            <a:r>
              <a:rPr lang="pl-PL" sz="2200" b="1" dirty="0"/>
              <a:t>Do Europy (dokładnie na teren Wielkiej Brytanii) miś powrócił w 1910 roku. Przy czym do masowej produkcji przystąpiono pięć lat później. </a:t>
            </a:r>
          </a:p>
          <a:p>
            <a:r>
              <a:rPr lang="pl-PL" sz="2200" b="1" dirty="0"/>
              <a:t>Zaczęto je produkować w różnych krajach, np. we Francji.</a:t>
            </a:r>
          </a:p>
          <a:p>
            <a:r>
              <a:rPr lang="pl-PL" sz="2200" b="1" dirty="0"/>
              <a:t>Z kolei po II wojnie światowej największy wpływ na wizerunek pluszowego misia miała firma Wendy Boston. </a:t>
            </a:r>
          </a:p>
        </p:txBody>
      </p:sp>
    </p:spTree>
    <p:extLst>
      <p:ext uri="{BB962C8B-B14F-4D97-AF65-F5344CB8AC3E}">
        <p14:creationId xmlns:p14="http://schemas.microsoft.com/office/powerpoint/2010/main" val="155437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6195CE-5613-439E-9140-5ACB85FE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94345"/>
            <a:ext cx="6281928" cy="1744183"/>
          </a:xfrm>
        </p:spPr>
        <p:txBody>
          <a:bodyPr>
            <a:normAutofit/>
          </a:bodyPr>
          <a:lstStyle/>
          <a:p>
            <a:r>
              <a:rPr lang="pl-PL" b="1" dirty="0"/>
              <a:t>Kolekcjonerstwo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22677C-8F06-41A3-84EE-F75390E23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938528"/>
            <a:ext cx="6281928" cy="4096512"/>
          </a:xfrm>
        </p:spPr>
        <p:txBody>
          <a:bodyPr>
            <a:normAutofit/>
          </a:bodyPr>
          <a:lstStyle/>
          <a:p>
            <a:r>
              <a:rPr lang="pl-PL" sz="2400" b="1" dirty="0"/>
              <a:t>W połowie lat siedemdziesiątych miś stał się przedmiotem działań kolekcjonerskich. </a:t>
            </a:r>
          </a:p>
          <a:p>
            <a:r>
              <a:rPr lang="pl-PL" sz="2400" b="1" dirty="0"/>
              <a:t>Wartość unikalnych egzemplarzy na aukcjach kolekcjonerskich bardzo wzrosła oraz pojawiła się idea otworzenia muzeum. </a:t>
            </a:r>
          </a:p>
          <a:p>
            <a:r>
              <a:rPr lang="pl-PL" sz="2400" b="1" dirty="0"/>
              <a:t>Pierwsze muzeum pluszowego misia powstało w 1984 roku w Anglii. </a:t>
            </a:r>
          </a:p>
          <a:p>
            <a:r>
              <a:rPr lang="pl-PL" sz="2400" b="1" dirty="0"/>
              <a:t>Firma </a:t>
            </a:r>
            <a:r>
              <a:rPr lang="pl-PL" sz="2400" b="1" dirty="0" err="1"/>
              <a:t>Steiffa</a:t>
            </a:r>
            <a:r>
              <a:rPr lang="pl-PL" sz="2400" b="1" dirty="0"/>
              <a:t> istnieje do dziś i w dalszym ciągu zajmuje się wytwórstwem. </a:t>
            </a:r>
          </a:p>
        </p:txBody>
      </p:sp>
      <p:pic>
        <p:nvPicPr>
          <p:cNvPr id="4" name="Picture 4" descr="Steiff Richard Steiff Bear White 9 3/4 in.">
            <a:extLst>
              <a:ext uri="{FF2B5EF4-FFF2-40B4-BE49-F238E27FC236}">
                <a16:creationId xmlns:a16="http://schemas.microsoft.com/office/drawing/2014/main" id="{DADA223C-A5EE-4025-AF12-EA056E3B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r="18927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10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DCF3CD-6FC0-49E5-9746-361C7CC2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258" y="389376"/>
            <a:ext cx="7317545" cy="1371600"/>
          </a:xfrm>
        </p:spPr>
        <p:txBody>
          <a:bodyPr/>
          <a:lstStyle/>
          <a:p>
            <a:r>
              <a:rPr lang="pl-PL" b="1" dirty="0"/>
              <a:t>Pluszowy Miś inspiracją…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97186A-4BA2-46C7-B7E6-3B025503D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258" y="1760976"/>
            <a:ext cx="5938911" cy="4274064"/>
          </a:xfrm>
        </p:spPr>
        <p:txBody>
          <a:bodyPr>
            <a:normAutofit/>
          </a:bodyPr>
          <a:lstStyle/>
          <a:p>
            <a:r>
              <a:rPr lang="pl-PL" sz="2400" b="1" dirty="0"/>
              <a:t>Na całym świecie istnieje wiele modeli pluszowych misiów w różnych rozmiarach i kolorach. Pluszowy miś w dalszym ciągu jest popularny.</a:t>
            </a:r>
          </a:p>
          <a:p>
            <a:r>
              <a:rPr lang="pl-PL" sz="2400" b="1" dirty="0"/>
              <a:t>Miś stał się bohaterem utworów dla dzieci, z których najbardziej znanym jest „Kubuś Puchatek”.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098" name="Picture 2" descr="Winnie the Pooh book art / Pooh Bear color illustration / vintage book art  / author A.A. Milne | Vintage winnie the pooh, Winnie the pooh friends,  Winnie the pooh">
            <a:extLst>
              <a:ext uri="{FF2B5EF4-FFF2-40B4-BE49-F238E27FC236}">
                <a16:creationId xmlns:a16="http://schemas.microsoft.com/office/drawing/2014/main" id="{CABD338D-CF81-4407-BE64-FB4E7AE7C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36" b="93407" l="3769" r="99246">
                        <a14:foregroundMark x1="25377" y1="10110" x2="36181" y2="3956"/>
                        <a14:foregroundMark x1="55076" y1="3465" x2="61558" y2="3297"/>
                        <a14:foregroundMark x1="36181" y1="3956" x2="52631" y2="3529"/>
                        <a14:foregroundMark x1="61558" y1="3297" x2="71597" y2="6168"/>
                        <a14:foregroundMark x1="83512" y1="15000" x2="94975" y2="25275"/>
                        <a14:foregroundMark x1="94975" y1="25275" x2="95477" y2="63516"/>
                        <a14:foregroundMark x1="95477" y1="63516" x2="91206" y2="74066"/>
                        <a14:foregroundMark x1="91206" y1="74066" x2="67839" y2="96703"/>
                        <a14:foregroundMark x1="67839" y1="96703" x2="50503" y2="96923"/>
                        <a14:foregroundMark x1="50503" y1="96923" x2="22864" y2="88571"/>
                        <a14:foregroundMark x1="22864" y1="88571" x2="13065" y2="81319"/>
                        <a14:foregroundMark x1="13065" y1="81319" x2="4523" y2="58242"/>
                        <a14:foregroundMark x1="4523" y1="58242" x2="12814" y2="48132"/>
                        <a14:foregroundMark x1="12814" y1="48132" x2="6030" y2="38462"/>
                        <a14:foregroundMark x1="6030" y1="38462" x2="9548" y2="25934"/>
                        <a14:foregroundMark x1="9548" y1="25934" x2="17085" y2="14505"/>
                        <a14:foregroundMark x1="17085" y1="14505" x2="26884" y2="8791"/>
                        <a14:foregroundMark x1="7538" y1="48352" x2="4271" y2="59341"/>
                        <a14:foregroundMark x1="4271" y1="59341" x2="8040" y2="70549"/>
                        <a14:foregroundMark x1="12060" y1="81538" x2="33668" y2="94066"/>
                        <a14:foregroundMark x1="33668" y1="94066" x2="46985" y2="95824"/>
                        <a14:foregroundMark x1="46985" y1="95824" x2="61307" y2="95604"/>
                        <a14:foregroundMark x1="61307" y1="95604" x2="72613" y2="90549"/>
                        <a14:foregroundMark x1="72613" y1="90549" x2="72864" y2="90330"/>
                        <a14:foregroundMark x1="27136" y1="92967" x2="53015" y2="95824"/>
                        <a14:foregroundMark x1="53015" y1="95824" x2="66834" y2="94945"/>
                        <a14:foregroundMark x1="66834" y1="94945" x2="54271" y2="92527"/>
                        <a14:foregroundMark x1="54271" y1="92527" x2="41709" y2="93626"/>
                        <a14:foregroundMark x1="94472" y1="66374" x2="93719" y2="32527"/>
                        <a14:foregroundMark x1="93719" y1="32527" x2="86181" y2="41978"/>
                        <a14:foregroundMark x1="86181" y1="41978" x2="93216" y2="62418"/>
                        <a14:foregroundMark x1="93216" y1="23516" x2="75126" y2="7253"/>
                        <a14:foregroundMark x1="71177" y1="5857" x2="63317" y2="3077"/>
                        <a14:foregroundMark x1="52944" y1="3077" x2="37186" y2="3077"/>
                        <a14:foregroundMark x1="63317" y1="3077" x2="59171" y2="3077"/>
                        <a14:foregroundMark x1="37186" y1="3077" x2="25628" y2="8132"/>
                        <a14:foregroundMark x1="25628" y1="8132" x2="53033" y2="2949"/>
                        <a14:foregroundMark x1="53072" y1="2893" x2="39950" y2="3956"/>
                        <a14:foregroundMark x1="39950" y1="3956" x2="72116" y2="6553"/>
                        <a14:foregroundMark x1="95226" y1="26154" x2="88905" y2="17906"/>
                        <a14:foregroundMark x1="72009" y1="3667" x2="68090" y2="2198"/>
                        <a14:foregroundMark x1="52876" y1="3175" x2="40704" y2="3956"/>
                        <a14:foregroundMark x1="68090" y1="2198" x2="59394" y2="2756"/>
                        <a14:foregroundMark x1="40704" y1="3956" x2="27889" y2="7253"/>
                        <a14:foregroundMark x1="27889" y1="7253" x2="15829" y2="15385"/>
                        <a14:foregroundMark x1="15829" y1="15385" x2="3518" y2="40440"/>
                        <a14:foregroundMark x1="3518" y1="40440" x2="6784" y2="66813"/>
                        <a14:foregroundMark x1="6784" y1="66813" x2="11558" y2="80220"/>
                        <a14:foregroundMark x1="11558" y1="80220" x2="20352" y2="88571"/>
                        <a14:foregroundMark x1="20352" y1="88571" x2="38442" y2="96923"/>
                        <a14:foregroundMark x1="38442" y1="96923" x2="53015" y2="95824"/>
                        <a14:foregroundMark x1="53015" y1="95824" x2="67085" y2="96923"/>
                        <a14:foregroundMark x1="67085" y1="96923" x2="78392" y2="90330"/>
                        <a14:foregroundMark x1="78392" y1="90330" x2="99246" y2="64176"/>
                        <a14:foregroundMark x1="99246" y1="64176" x2="92965" y2="23736"/>
                        <a14:backgroundMark x1="54774" y1="440" x2="61307" y2="0"/>
                        <a14:backgroundMark x1="73367" y1="2637" x2="88191" y2="13626"/>
                        <a14:backgroundMark x1="98744" y1="67912" x2="96985" y2="34725"/>
                        <a14:backgroundMark x1="98492" y1="70110" x2="99497" y2="61538"/>
                        <a14:backgroundMark x1="92211" y1="18022" x2="85930" y2="13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921" y="1075176"/>
            <a:ext cx="37909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2CAFB4-160B-4F8F-8CE6-7E38D5F6E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4" y="642594"/>
            <a:ext cx="7324725" cy="1371600"/>
          </a:xfrm>
        </p:spPr>
        <p:txBody>
          <a:bodyPr>
            <a:normAutofit/>
          </a:bodyPr>
          <a:lstStyle/>
          <a:p>
            <a:r>
              <a:rPr lang="pl-PL" b="1" dirty="0"/>
              <a:t>Znane pluszowe misie…</a:t>
            </a:r>
          </a:p>
        </p:txBody>
      </p:sp>
      <p:sp>
        <p:nvSpPr>
          <p:cNvPr id="89" name="Round Single Corner Rectangle 4">
            <a:extLst>
              <a:ext uri="{FF2B5EF4-FFF2-40B4-BE49-F238E27FC236}">
                <a16:creationId xmlns:a16="http://schemas.microsoft.com/office/drawing/2014/main" id="{507939C1-8CEB-4071-83F7-FD166FBE6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4973" y="643467"/>
            <a:ext cx="2559744" cy="1706538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88" name="Picture 20" descr="mis koralgol (@kraselka) | Twitter">
            <a:extLst>
              <a:ext uri="{FF2B5EF4-FFF2-40B4-BE49-F238E27FC236}">
                <a16:creationId xmlns:a16="http://schemas.microsoft.com/office/drawing/2014/main" id="{6FB9617B-1E3F-40A8-98CF-B60EE9E4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463" y="808396"/>
            <a:ext cx="1380744" cy="13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ound Diagonal Corner Rectangle 6">
            <a:extLst>
              <a:ext uri="{FF2B5EF4-FFF2-40B4-BE49-F238E27FC236}">
                <a16:creationId xmlns:a16="http://schemas.microsoft.com/office/drawing/2014/main" id="{05FFD49F-7C3B-40CE-B164-D0BF410C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3" y="2554110"/>
            <a:ext cx="2565764" cy="17106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82" name="Picture 14" descr="Portrait of Paddington Bear by eowyn_ch on Stars Portraits">
            <a:extLst>
              <a:ext uri="{FF2B5EF4-FFF2-40B4-BE49-F238E27FC236}">
                <a16:creationId xmlns:a16="http://schemas.microsoft.com/office/drawing/2014/main" id="{B1A5EC93-9554-4EB9-9FAA-4BA22613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463" y="2719039"/>
            <a:ext cx="1380744" cy="13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3" name="Round Single Corner Rectangle 3">
            <a:extLst>
              <a:ext uri="{FF2B5EF4-FFF2-40B4-BE49-F238E27FC236}">
                <a16:creationId xmlns:a16="http://schemas.microsoft.com/office/drawing/2014/main" id="{D2AD6C09-9E6A-435E-B0A3-51C63F767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04973" y="4472883"/>
            <a:ext cx="2559744" cy="1706538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84" name="Picture 16" descr="Nowa strona internetowa Klubu Dziecięcego ˝Miś Uszatek˝ - Aktualności -  Klub dziecięcy Czerniejewo">
            <a:extLst>
              <a:ext uri="{FF2B5EF4-FFF2-40B4-BE49-F238E27FC236}">
                <a16:creationId xmlns:a16="http://schemas.microsoft.com/office/drawing/2014/main" id="{B708C8F8-9828-4F08-B9E3-352D4C67F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463" y="4633747"/>
            <a:ext cx="1380744" cy="13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6CEF29-5C80-4ABF-A844-5EA9805D4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474" y="2133823"/>
            <a:ext cx="7000063" cy="3931920"/>
          </a:xfrm>
        </p:spPr>
        <p:txBody>
          <a:bodyPr>
            <a:normAutofit/>
          </a:bodyPr>
          <a:lstStyle/>
          <a:p>
            <a:r>
              <a:rPr lang="pl-PL" sz="2400" b="1" dirty="0"/>
              <a:t>„Kubuś Puchatek” został stworzony w 1926 r.  przez brytyjskiego pisarza Alana </a:t>
            </a:r>
            <a:r>
              <a:rPr lang="pl-PL" sz="2400" b="1" dirty="0" err="1"/>
              <a:t>Alexanda</a:t>
            </a:r>
            <a:r>
              <a:rPr lang="pl-PL" sz="2400" b="1" dirty="0"/>
              <a:t> </a:t>
            </a:r>
            <a:r>
              <a:rPr lang="pl-PL" sz="2400" b="1" dirty="0" err="1"/>
              <a:t>Milne’a</a:t>
            </a:r>
            <a:r>
              <a:rPr lang="pl-PL" sz="2400" b="1" dirty="0"/>
              <a:t>. Powieść była wiele razy ekranizowana, a jej bohaterowie cały czas są uwielbiani przez dzieci.</a:t>
            </a:r>
          </a:p>
          <a:p>
            <a:r>
              <a:rPr lang="pl-PL" sz="2400" b="1" dirty="0"/>
              <a:t>Innym znanym pluszowym bohaterem jest Miś Paddington.</a:t>
            </a:r>
          </a:p>
          <a:p>
            <a:r>
              <a:rPr lang="pl-PL" sz="2400" b="1" dirty="0"/>
              <a:t>Polskimi popularnymi misiami były Miś Uszatek i Miś </a:t>
            </a:r>
            <a:r>
              <a:rPr lang="pl-PL" sz="2400" b="1" dirty="0" err="1"/>
              <a:t>Colargol</a:t>
            </a:r>
            <a:r>
              <a:rPr lang="pl-PL" sz="2400" b="1" dirty="0"/>
              <a:t>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429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435E1E6-34EB-4B30-A22C-54BB44D5D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65285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8B234D-D4C8-4D2B-8A4B-5E849B7E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623" y="1489666"/>
            <a:ext cx="6603538" cy="1744183"/>
          </a:xfrm>
        </p:spPr>
        <p:txBody>
          <a:bodyPr>
            <a:normAutofit/>
          </a:bodyPr>
          <a:lstStyle/>
          <a:p>
            <a:r>
              <a:rPr lang="pl-PL" b="1" dirty="0"/>
              <a:t>Święto Misia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E251DE-BA94-4B2F-9DD5-6EBF5501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968" y="2892783"/>
            <a:ext cx="5772651" cy="3648456"/>
          </a:xfrm>
        </p:spPr>
        <p:txBody>
          <a:bodyPr>
            <a:normAutofit/>
          </a:bodyPr>
          <a:lstStyle/>
          <a:p>
            <a:r>
              <a:rPr lang="pl-PL" sz="2600" b="1" dirty="0"/>
              <a:t>25 listopada 2002 roku, w 100. rocznicę powstania zabawki, ustanowiono ten dzień Światowym Dniem Pluszowego Misia.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E8F117-D5DC-4AF4-AD72-FB7A93BAA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6150" name="Picture 6" descr="Pluszowy Miś - Zdjęcia i ilustracje - iStock">
            <a:extLst>
              <a:ext uri="{FF2B5EF4-FFF2-40B4-BE49-F238E27FC236}">
                <a16:creationId xmlns:a16="http://schemas.microsoft.com/office/drawing/2014/main" id="{F2A1A03C-2C08-4DB4-BA7F-980D2BC5E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5"/>
          <a:stretch/>
        </p:blipFill>
        <p:spPr bwMode="auto">
          <a:xfrm>
            <a:off x="4070386" y="4938761"/>
            <a:ext cx="2010082" cy="17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TEIFF Maskotka Miś Finn 40 cm kolor beżowy - pinkorblue.pl">
            <a:extLst>
              <a:ext uri="{FF2B5EF4-FFF2-40B4-BE49-F238E27FC236}">
                <a16:creationId xmlns:a16="http://schemas.microsoft.com/office/drawing/2014/main" id="{92809FBE-F02C-4E9D-9CA8-972494B77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87" y="121782"/>
            <a:ext cx="1728784" cy="17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TEIFF Miś w sukience 25 cm, rose - pinkorblue.pl">
            <a:extLst>
              <a:ext uri="{FF2B5EF4-FFF2-40B4-BE49-F238E27FC236}">
                <a16:creationId xmlns:a16="http://schemas.microsoft.com/office/drawing/2014/main" id="{600C7F0F-1210-4C66-948D-8C1BCC049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6" y="2404841"/>
            <a:ext cx="2109787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TEIFF Szmacianka/przytulanka Miś Schlaf-gut 30cm, kolor niebieski -  pinkorblue.pl">
            <a:extLst>
              <a:ext uri="{FF2B5EF4-FFF2-40B4-BE49-F238E27FC236}">
                <a16:creationId xmlns:a16="http://schemas.microsoft.com/office/drawing/2014/main" id="{607BA00E-10A2-4F3B-BE1E-3495E473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" y="4514628"/>
            <a:ext cx="2167780" cy="21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Steiff Schlaf-gut-Bär Spieluhr, blau - babymarkt.de">
            <a:extLst>
              <a:ext uri="{FF2B5EF4-FFF2-40B4-BE49-F238E27FC236}">
                <a16:creationId xmlns:a16="http://schemas.microsoft.com/office/drawing/2014/main" id="{DDF1D468-64F8-4F29-AC37-0309BEDA8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51" y="136083"/>
            <a:ext cx="1721004" cy="17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Misie Reklamowe z Nadrukiem logo dla firm, Cena, Opinie - Producent  Reklamowe24">
            <a:extLst>
              <a:ext uri="{FF2B5EF4-FFF2-40B4-BE49-F238E27FC236}">
                <a16:creationId xmlns:a16="http://schemas.microsoft.com/office/drawing/2014/main" id="{EB716317-7D87-4A03-9099-A629686B4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592"/>
            <a:ext cx="2267442" cy="22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Eurobaby Zabawka Miś pluszowy Beżowy (EB496-40) - Ceny i opinie - Ceneo.pl">
            <a:extLst>
              <a:ext uri="{FF2B5EF4-FFF2-40B4-BE49-F238E27FC236}">
                <a16:creationId xmlns:a16="http://schemas.microsoft.com/office/drawing/2014/main" id="{956081E0-AF7C-411E-BED1-3F284A5B5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831" y="121782"/>
            <a:ext cx="1728785" cy="172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Smiki Miś Zabawka Pluszowa Brązowa - Ceny i opinie - Ceneo.pl">
            <a:extLst>
              <a:ext uri="{FF2B5EF4-FFF2-40B4-BE49-F238E27FC236}">
                <a16:creationId xmlns:a16="http://schemas.microsoft.com/office/drawing/2014/main" id="{657EF56B-F513-4196-B421-9ABB2992F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/>
          <a:stretch/>
        </p:blipFill>
        <p:spPr bwMode="auto">
          <a:xfrm>
            <a:off x="9882313" y="0"/>
            <a:ext cx="2277790" cy="25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Chicco Miś Z Projektorem Special Edition - Ceny i opinie - Ceneo.pl">
            <a:extLst>
              <a:ext uri="{FF2B5EF4-FFF2-40B4-BE49-F238E27FC236}">
                <a16:creationId xmlns:a16="http://schemas.microsoft.com/office/drawing/2014/main" id="{328E3C01-F14D-4D8D-922F-B38CA5EA4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t="344" r="10401" b="-344"/>
          <a:stretch/>
        </p:blipFill>
        <p:spPr bwMode="auto">
          <a:xfrm>
            <a:off x="2193363" y="4940569"/>
            <a:ext cx="1981923" cy="18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Iso Trade, maskotka Miś Pluszowy gigant, 4656 - Malatec | Sklep EMPIK.COM">
            <a:extLst>
              <a:ext uri="{FF2B5EF4-FFF2-40B4-BE49-F238E27FC236}">
                <a16:creationId xmlns:a16="http://schemas.microsoft.com/office/drawing/2014/main" id="{391DFA1C-59BE-434C-8023-706A144EC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580" y="2516487"/>
            <a:ext cx="2238871" cy="42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Miś Pluszowy – dziewczynka w sukience Biały | Sklep z zabawkami dla dzieci  marcys-zabawki.pl">
            <a:extLst>
              <a:ext uri="{FF2B5EF4-FFF2-40B4-BE49-F238E27FC236}">
                <a16:creationId xmlns:a16="http://schemas.microsoft.com/office/drawing/2014/main" id="{CAAC9266-96D2-42AA-BC17-08FEA956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26" y="4934432"/>
            <a:ext cx="2543719" cy="190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PLUSZOWY MIŚ GIGANT 100 CM + SERCE KOCHAM CIĘ WALENTYNKI 🛒 Arena.pl">
            <a:extLst>
              <a:ext uri="{FF2B5EF4-FFF2-40B4-BE49-F238E27FC236}">
                <a16:creationId xmlns:a16="http://schemas.microsoft.com/office/drawing/2014/main" id="{B7BC82D0-D49E-4AFD-9736-3050E5910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95" y="4934432"/>
            <a:ext cx="1409836" cy="190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0" name="Picture 36" descr="Miękki, pluszowy miś, biały, XXL, 85 cm - Kod: 80097 - Pluszaki - Sklep  Strade Home">
            <a:extLst>
              <a:ext uri="{FF2B5EF4-FFF2-40B4-BE49-F238E27FC236}">
                <a16:creationId xmlns:a16="http://schemas.microsoft.com/office/drawing/2014/main" id="{39569424-7305-4035-BA13-778066CFB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563" y="132193"/>
            <a:ext cx="1728784" cy="17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4" name="Picture 40" descr="Dzień Misia">
            <a:extLst>
              <a:ext uri="{FF2B5EF4-FFF2-40B4-BE49-F238E27FC236}">
                <a16:creationId xmlns:a16="http://schemas.microsoft.com/office/drawing/2014/main" id="{4FD89D68-2187-4A71-AADF-99E4B8BA5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t="-304" r="19847" b="304"/>
          <a:stretch/>
        </p:blipFill>
        <p:spPr bwMode="auto">
          <a:xfrm>
            <a:off x="7040902" y="146921"/>
            <a:ext cx="1195804" cy="171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8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E12689-4711-4808-A94C-DF652F95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6131"/>
            <a:ext cx="10058400" cy="1371600"/>
          </a:xfrm>
        </p:spPr>
        <p:txBody>
          <a:bodyPr/>
          <a:lstStyle/>
          <a:p>
            <a:r>
              <a:rPr lang="pl-PL" dirty="0"/>
              <a:t>Źródła: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49E452-F108-4694-BE2F-0CC0D641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57687"/>
            <a:ext cx="10058400" cy="4529381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hlinkClick r:id="rId2"/>
              </a:rPr>
              <a:t>https://parenting.pl/poznaj-historie-pluszowego-misia</a:t>
            </a:r>
            <a:endParaRPr lang="pl-PL" dirty="0"/>
          </a:p>
          <a:p>
            <a:r>
              <a:rPr lang="pl-PL" dirty="0">
                <a:hlinkClick r:id="rId3"/>
              </a:rPr>
              <a:t>http://biznes.onet.pl/wiadomosci/swiat/pierwszy-pluszowy-mis-i-historia-firmy-steiff/nvcxtt</a:t>
            </a:r>
            <a:r>
              <a:rPr lang="pl-PL" dirty="0"/>
              <a:t> </a:t>
            </a:r>
          </a:p>
          <a:p>
            <a:r>
              <a:rPr lang="pl-PL" dirty="0">
                <a:hlinkClick r:id="rId4"/>
              </a:rPr>
              <a:t>https://en.wikipedia.org/wiki/Richard_Steiff</a:t>
            </a:r>
            <a:r>
              <a:rPr lang="pl-PL" dirty="0"/>
              <a:t> </a:t>
            </a:r>
          </a:p>
          <a:p>
            <a:r>
              <a:rPr lang="pl-PL" dirty="0">
                <a:hlinkClick r:id="rId5"/>
              </a:rPr>
              <a:t>https://pl.wikipedia.org/wiki/Mi%C5%9B_(zabawka)</a:t>
            </a:r>
            <a:r>
              <a:rPr lang="pl-PL" dirty="0"/>
              <a:t> </a:t>
            </a:r>
          </a:p>
          <a:p>
            <a:r>
              <a:rPr lang="pl-PL" dirty="0">
                <a:hlinkClick r:id="rId6"/>
              </a:rPr>
              <a:t>https://en.wikipedia.org/wiki/Morris_Michtom</a:t>
            </a:r>
            <a:r>
              <a:rPr lang="pl-PL" dirty="0"/>
              <a:t> </a:t>
            </a:r>
          </a:p>
          <a:p>
            <a:r>
              <a:rPr lang="pl-PL" dirty="0">
                <a:hlinkClick r:id="rId7"/>
              </a:rPr>
              <a:t>http://www.americaslibrary.gov/aa/roosevelt/aa_roosevelt_bears_1.html</a:t>
            </a:r>
            <a:r>
              <a:rPr lang="pl-PL" dirty="0"/>
              <a:t> </a:t>
            </a:r>
          </a:p>
          <a:p>
            <a:r>
              <a:rPr lang="pl-PL" dirty="0">
                <a:hlinkClick r:id="rId8"/>
              </a:rPr>
              <a:t>https://www.jewishvirtuallibrary.org/rose-and-morris-michtom</a:t>
            </a:r>
            <a:r>
              <a:rPr lang="pl-PL" dirty="0"/>
              <a:t> </a:t>
            </a:r>
          </a:p>
          <a:p>
            <a:r>
              <a:rPr lang="pl-PL" dirty="0">
                <a:hlinkClick r:id="rId9"/>
              </a:rPr>
              <a:t>https://en.wikipedia.org/wiki/Teddy_bear</a:t>
            </a:r>
            <a:r>
              <a:rPr lang="pl-PL" dirty="0"/>
              <a:t> </a:t>
            </a:r>
          </a:p>
          <a:p>
            <a:r>
              <a:rPr lang="pl-PL" dirty="0">
                <a:hlinkClick r:id="rId10"/>
              </a:rPr>
              <a:t>https://en.wikipedia.org/wiki/Winnie-the-Pooh</a:t>
            </a:r>
            <a:r>
              <a:rPr lang="pl-PL" dirty="0"/>
              <a:t> </a:t>
            </a:r>
          </a:p>
          <a:p>
            <a:r>
              <a:rPr lang="pl-PL" dirty="0">
                <a:hlinkClick r:id="rId11"/>
              </a:rPr>
              <a:t>https://pl.wikipedia.org/wiki/Kubu%C5%9B_Puchatek</a:t>
            </a:r>
            <a:r>
              <a:rPr lang="pl-PL" dirty="0"/>
              <a:t> </a:t>
            </a:r>
          </a:p>
          <a:p>
            <a:r>
              <a:rPr lang="pl-PL" dirty="0">
                <a:hlinkClick r:id="rId12"/>
              </a:rPr>
              <a:t>https://en.wikipedia.org/wiki/Paddington_Bear</a:t>
            </a:r>
            <a:r>
              <a:rPr lang="pl-PL" dirty="0"/>
              <a:t> </a:t>
            </a:r>
          </a:p>
          <a:p>
            <a:endParaRPr lang="pl-PL" dirty="0"/>
          </a:p>
          <a:p>
            <a:r>
              <a:rPr lang="pl-PL" dirty="0"/>
              <a:t>[Dostęp: 25.11.2020 r.]</a:t>
            </a:r>
          </a:p>
          <a:p>
            <a:r>
              <a:rPr lang="pl-PL" dirty="0"/>
              <a:t>Opracowanie: Justyna Gruczek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863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E037ED-E82F-454E-9AE0-359B04CBC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5308"/>
            <a:ext cx="8582167" cy="375319"/>
          </a:xfrm>
        </p:spPr>
        <p:txBody>
          <a:bodyPr>
            <a:normAutofit fontScale="90000"/>
          </a:bodyPr>
          <a:lstStyle/>
          <a:p>
            <a:r>
              <a:rPr lang="pl-PL" dirty="0"/>
              <a:t>Źródła zdjęć: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26EC38-5C6D-4EC0-9158-595D92A3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50627"/>
            <a:ext cx="10058400" cy="5404518"/>
          </a:xfrm>
        </p:spPr>
        <p:txBody>
          <a:bodyPr>
            <a:normAutofit fontScale="25000" lnSpcReduction="20000"/>
          </a:bodyPr>
          <a:lstStyle/>
          <a:p>
            <a:r>
              <a:rPr lang="pl-PL" dirty="0">
                <a:hlinkClick r:id="rId2"/>
              </a:rPr>
              <a:t>https://etnomuzeum.eu/images/upload/obiekty/81407_maskotka/10_detailCIM.jpg</a:t>
            </a:r>
            <a:r>
              <a:rPr lang="pl-PL" dirty="0"/>
              <a:t> </a:t>
            </a:r>
          </a:p>
          <a:p>
            <a:r>
              <a:rPr lang="pl-PL" dirty="0">
                <a:hlinkClick r:id="rId3"/>
              </a:rPr>
              <a:t>https://wallpapercave.com/wp/nxvptuu.jpg</a:t>
            </a:r>
            <a:r>
              <a:rPr lang="pl-PL" dirty="0"/>
              <a:t> </a:t>
            </a:r>
          </a:p>
          <a:p>
            <a:r>
              <a:rPr lang="pl-PL" dirty="0">
                <a:hlinkClick r:id="rId4"/>
              </a:rPr>
              <a:t>https://www.goldenfingers.info/wp-content/uploads/2011/09/steiff_bear.jpg</a:t>
            </a:r>
            <a:r>
              <a:rPr lang="pl-PL" dirty="0"/>
              <a:t> </a:t>
            </a:r>
          </a:p>
          <a:p>
            <a:r>
              <a:rPr lang="pl-PL" dirty="0">
                <a:hlinkClick r:id="rId5"/>
              </a:rPr>
              <a:t>https://upload.wikimedia.org/wikipedia/commons/thumb/a/ac/Nachbildung_55PB_Steiff_Museum_Giengen.jpg/800px-Nachbildung_55PB_Steiff_Museum_Giengen.jpg</a:t>
            </a:r>
            <a:r>
              <a:rPr lang="pl-PL" dirty="0"/>
              <a:t> </a:t>
            </a:r>
          </a:p>
          <a:p>
            <a:r>
              <a:rPr lang="pl-PL" dirty="0">
                <a:hlinkClick r:id="rId6"/>
              </a:rPr>
              <a:t>https://images-na.ssl-images-amazon.com/images/I/81fOc0Q6L9L._AC_SL1500_.jpg</a:t>
            </a:r>
            <a:r>
              <a:rPr lang="pl-PL" dirty="0"/>
              <a:t> </a:t>
            </a:r>
          </a:p>
          <a:p>
            <a:r>
              <a:rPr lang="pl-PL" dirty="0">
                <a:hlinkClick r:id="rId7"/>
              </a:rPr>
              <a:t>https://maryannadair.files.wordpress.com/2017/04/118steiff-plush-teddy.jpg</a:t>
            </a:r>
            <a:r>
              <a:rPr lang="pl-PL" dirty="0"/>
              <a:t> </a:t>
            </a:r>
          </a:p>
          <a:p>
            <a:r>
              <a:rPr lang="pl-PL" dirty="0">
                <a:hlinkClick r:id="rId8"/>
              </a:rPr>
              <a:t>https://93986670.weebly.com/uploads/4/3/8/7/43873825/8221754_orig.jpg</a:t>
            </a:r>
            <a:r>
              <a:rPr lang="pl-PL" dirty="0"/>
              <a:t> </a:t>
            </a:r>
          </a:p>
          <a:p>
            <a:r>
              <a:rPr lang="pl-PL" dirty="0">
                <a:hlinkClick r:id="rId9"/>
              </a:rPr>
              <a:t>https://i.pinimg.com/originals/1d/13/2b/1d132b15384eb13168b954d974382e9e.jpg</a:t>
            </a:r>
            <a:r>
              <a:rPr lang="pl-PL" dirty="0"/>
              <a:t> </a:t>
            </a:r>
          </a:p>
          <a:p>
            <a:r>
              <a:rPr lang="pl-PL" dirty="0">
                <a:hlinkClick r:id="rId10"/>
              </a:rPr>
              <a:t>https://upload.wikimedia.org/wikipedia/commons/0/03/John_Kirby_Farnell00.jpg</a:t>
            </a:r>
            <a:r>
              <a:rPr lang="pl-PL" dirty="0"/>
              <a:t> </a:t>
            </a:r>
          </a:p>
          <a:p>
            <a:r>
              <a:rPr lang="pl-PL" dirty="0">
                <a:hlinkClick r:id="rId11"/>
              </a:rPr>
              <a:t>https://upload.wikimedia.org/wikipedia/commons/b/b3/TheodoreRooseveltTeddyBear.jpg</a:t>
            </a:r>
            <a:r>
              <a:rPr lang="pl-PL" dirty="0"/>
              <a:t> </a:t>
            </a:r>
          </a:p>
          <a:p>
            <a:r>
              <a:rPr lang="pl-PL" dirty="0">
                <a:hlinkClick r:id="rId12"/>
              </a:rPr>
              <a:t>https://images.findagrave.com/photos250/photos/2019/320/158200230_bbace895-c770-4d45-ada5-5e3d2130d8a8.jpeg</a:t>
            </a:r>
            <a:r>
              <a:rPr lang="pl-PL" dirty="0"/>
              <a:t> </a:t>
            </a:r>
          </a:p>
          <a:p>
            <a:r>
              <a:rPr lang="pl-PL" dirty="0">
                <a:hlinkClick r:id="rId13"/>
              </a:rPr>
              <a:t>https://dygtyjqp7pi0m.cloudfront.net/i/3793/5086402_1.jpg?v=8C6AC40AA6518D0</a:t>
            </a:r>
            <a:r>
              <a:rPr lang="pl-PL" dirty="0"/>
              <a:t> </a:t>
            </a:r>
          </a:p>
          <a:p>
            <a:r>
              <a:rPr lang="pl-PL" dirty="0">
                <a:hlinkClick r:id="rId14"/>
              </a:rPr>
              <a:t>https://www.steiffteddybears.co.uk/img/index/classic.png</a:t>
            </a:r>
            <a:r>
              <a:rPr lang="pl-PL" dirty="0"/>
              <a:t> </a:t>
            </a:r>
          </a:p>
          <a:p>
            <a:r>
              <a:rPr lang="pl-PL" dirty="0">
                <a:hlinkClick r:id="rId15"/>
              </a:rPr>
              <a:t>https://media.istockphoto.com/photos/teddy-bear-isolated-on-white-background-picture-id1068482030?k=6&amp;m=1068482030&amp;s=612x612&amp;w=0&amp;h=K6oCQqQLUc4Z6tehO6lYHVhjJtEGTx2kbvw-hfMvKlM=</a:t>
            </a:r>
            <a:r>
              <a:rPr lang="pl-PL" dirty="0"/>
              <a:t> </a:t>
            </a:r>
          </a:p>
          <a:p>
            <a:r>
              <a:rPr lang="pl-PL" dirty="0">
                <a:hlinkClick r:id="rId16"/>
              </a:rPr>
              <a:t>https://cdn.babymarkt.com/babymarkt/img/107440/443/steiff-maskotka-mis-finn-40-cm-kolor-bezowy-a021097.jpg</a:t>
            </a:r>
            <a:r>
              <a:rPr lang="pl-PL" dirty="0"/>
              <a:t> </a:t>
            </a:r>
          </a:p>
          <a:p>
            <a:r>
              <a:rPr lang="pl-PL" dirty="0">
                <a:hlinkClick r:id="rId17"/>
              </a:rPr>
              <a:t>https://cdn.babymarkt.com/babymarkt/img/137868/443/steiff-mis-w-sukience-25-cm-rose-a087529.jpg</a:t>
            </a:r>
            <a:r>
              <a:rPr lang="pl-PL" dirty="0"/>
              <a:t> </a:t>
            </a:r>
          </a:p>
          <a:p>
            <a:r>
              <a:rPr lang="pl-PL" dirty="0">
                <a:hlinkClick r:id="rId18"/>
              </a:rPr>
              <a:t>https://cdn.babymarkt.com/babymarkt/img/159085/443/steiff-szmacianka-przytulanka-mis-schlaf-gut-30cm-kolor-niebieski-a086775.jpg</a:t>
            </a:r>
            <a:r>
              <a:rPr lang="pl-PL" dirty="0"/>
              <a:t> </a:t>
            </a:r>
          </a:p>
          <a:p>
            <a:r>
              <a:rPr lang="pl-PL" dirty="0">
                <a:hlinkClick r:id="rId19"/>
              </a:rPr>
              <a:t>https://cdn.babymarkt.com/babymarkt/img/142154/443/steiff-schlaf-gut-baer-spieluhr-blau-a090163.jpg</a:t>
            </a:r>
            <a:r>
              <a:rPr lang="pl-PL" dirty="0"/>
              <a:t> </a:t>
            </a:r>
          </a:p>
          <a:p>
            <a:r>
              <a:rPr lang="pl-PL" dirty="0">
                <a:hlinkClick r:id="rId20"/>
              </a:rPr>
              <a:t>https://gadzety-reklamowe.com/images/content/255_255/HE235-16.jpg?ver=01</a:t>
            </a:r>
            <a:r>
              <a:rPr lang="pl-PL" dirty="0"/>
              <a:t> </a:t>
            </a:r>
          </a:p>
          <a:p>
            <a:r>
              <a:rPr lang="pl-PL" dirty="0">
                <a:hlinkClick r:id="rId21"/>
              </a:rPr>
              <a:t>https://image.ceneostatic.pl/data/products/43790785/i-eurobaby-zabawka-mis-pluszowy-bezowy-eb496-40.jpg</a:t>
            </a:r>
            <a:r>
              <a:rPr lang="pl-PL" dirty="0"/>
              <a:t> </a:t>
            </a:r>
          </a:p>
          <a:p>
            <a:r>
              <a:rPr lang="pl-PL" dirty="0">
                <a:hlinkClick r:id="rId22"/>
              </a:rPr>
              <a:t>https://image.ceneostatic.pl/data/products/48029452/i-smiki-mis-zabawka-pluszowa-brazowa.jpg</a:t>
            </a:r>
            <a:r>
              <a:rPr lang="pl-PL" dirty="0"/>
              <a:t> </a:t>
            </a:r>
          </a:p>
          <a:p>
            <a:r>
              <a:rPr lang="pl-PL" dirty="0">
                <a:hlinkClick r:id="rId23"/>
              </a:rPr>
              <a:t>https://image.ceneostatic.pl/data/products/73644792/i-chicco-mis-z-projektorem-special-edition.jpg</a:t>
            </a:r>
            <a:r>
              <a:rPr lang="pl-PL" dirty="0"/>
              <a:t> </a:t>
            </a:r>
          </a:p>
          <a:p>
            <a:r>
              <a:rPr lang="pl-PL" dirty="0">
                <a:hlinkClick r:id="rId24"/>
              </a:rPr>
              <a:t>https://ecsmedia.pl/c/15705384745789732-jpg-gallery.big-iext55381920.jpg</a:t>
            </a:r>
            <a:r>
              <a:rPr lang="pl-PL" dirty="0"/>
              <a:t> </a:t>
            </a:r>
          </a:p>
          <a:p>
            <a:r>
              <a:rPr lang="pl-PL" dirty="0">
                <a:hlinkClick r:id="rId25"/>
              </a:rPr>
              <a:t>https://marcys-zabawki.pl/pol_pl_Mis-Pluszowy-dziewczynka-w-sukience-Bialy-1497_2.jpg</a:t>
            </a:r>
            <a:r>
              <a:rPr lang="pl-PL" dirty="0"/>
              <a:t> </a:t>
            </a:r>
          </a:p>
          <a:p>
            <a:r>
              <a:rPr lang="pl-PL" dirty="0">
                <a:hlinkClick r:id="rId26"/>
              </a:rPr>
              <a:t>https://cdn.arena.pl/85f9b84b8e67d6c0acb9411ee07943ae-product_lightbox.jpg</a:t>
            </a:r>
            <a:r>
              <a:rPr lang="pl-PL" dirty="0"/>
              <a:t> </a:t>
            </a:r>
          </a:p>
          <a:p>
            <a:r>
              <a:rPr lang="pl-PL" dirty="0">
                <a:hlinkClick r:id="rId27"/>
              </a:rPr>
              <a:t>https://www.stradehome.com/529796-thickbox_default/stradexl-miekki-pluszowy-mis-bialy-xxl-85-cm.jpg</a:t>
            </a:r>
            <a:r>
              <a:rPr lang="pl-PL" dirty="0"/>
              <a:t> </a:t>
            </a:r>
          </a:p>
          <a:p>
            <a:r>
              <a:rPr lang="pl-PL" dirty="0">
                <a:hlinkClick r:id="rId28"/>
              </a:rPr>
              <a:t>https://tkimport.pl/484-large_default/maskotka-pluszowy-mis-w-sukience-50-cm.jpg</a:t>
            </a:r>
            <a:r>
              <a:rPr lang="pl-PL" dirty="0"/>
              <a:t> </a:t>
            </a:r>
          </a:p>
          <a:p>
            <a:r>
              <a:rPr lang="pl-PL" dirty="0">
                <a:hlinkClick r:id="rId29"/>
              </a:rPr>
              <a:t>https://pbs.twimg.com/profile_images/830715059311607808/wGettdcL_400x400.jpg</a:t>
            </a:r>
            <a:r>
              <a:rPr lang="pl-PL" dirty="0"/>
              <a:t> </a:t>
            </a:r>
          </a:p>
          <a:p>
            <a:r>
              <a:rPr lang="pl-PL" dirty="0">
                <a:hlinkClick r:id="rId30"/>
              </a:rPr>
              <a:t>https://lh3.googleusercontent.com/proxy/Bm_erG_IiQYxdbzpTphvmh4dSrroT4S4hfM8OwdptUce4UnGzVqsCreVRcMMle0FclrOiRdG0Hx8KWNEn7gqvCIFUZE9uCURZHWrSP_yrfvXvPc2ieh80bbBmTTQwZpo4Wi8hcaaKEFd2dOrs4MIYmgpC2-yTvG1KaNG0mqlpu_LhOAX</a:t>
            </a:r>
            <a:r>
              <a:rPr lang="pl-PL" dirty="0"/>
              <a:t> </a:t>
            </a:r>
          </a:p>
          <a:p>
            <a:r>
              <a:rPr lang="pl-PL" sz="4800" dirty="0"/>
              <a:t>[Dostęp: 25.11.2020 r.]</a:t>
            </a:r>
          </a:p>
          <a:p>
            <a:r>
              <a:rPr lang="pl-PL" sz="4800" dirty="0"/>
              <a:t>Opracowanie: Justyna Gruczek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6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90FBD5-9894-49DB-91CF-F4AA7D051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141" y="594005"/>
            <a:ext cx="10369717" cy="2690801"/>
          </a:xfrm>
        </p:spPr>
        <p:txBody>
          <a:bodyPr anchor="ctr">
            <a:normAutofit/>
          </a:bodyPr>
          <a:lstStyle/>
          <a:p>
            <a:r>
              <a:rPr lang="pl-PL" sz="3000" b="1" dirty="0">
                <a:solidFill>
                  <a:srgbClr val="000000"/>
                </a:solidFill>
              </a:rPr>
              <a:t>Jedną z najpopularniejszych na świecie zabawek jest… pluszowy miś! </a:t>
            </a:r>
          </a:p>
          <a:p>
            <a:r>
              <a:rPr lang="pl-PL" sz="3000" b="1" dirty="0">
                <a:solidFill>
                  <a:srgbClr val="000000"/>
                </a:solidFill>
              </a:rPr>
              <a:t>Czy wiesz skąd się wziął pluszowy miś?</a:t>
            </a:r>
          </a:p>
          <a:p>
            <a:r>
              <a:rPr lang="pl-PL" sz="3000" b="1" dirty="0">
                <a:solidFill>
                  <a:srgbClr val="000000"/>
                </a:solidFill>
              </a:rPr>
              <a:t>Czy wiesz, kiedy powstał pierwszy pluszowy miś?</a:t>
            </a:r>
          </a:p>
          <a:p>
            <a:pPr marL="0" indent="0">
              <a:buNone/>
            </a:pPr>
            <a:endParaRPr lang="pl-PL" sz="1800" dirty="0">
              <a:solidFill>
                <a:srgbClr val="000000"/>
              </a:solidFill>
            </a:endParaRPr>
          </a:p>
        </p:txBody>
      </p:sp>
      <p:pic>
        <p:nvPicPr>
          <p:cNvPr id="10" name="Picture 2" descr="Maskotka – pluszowy miś - Muzeum Etnograficzne – etnomuzeum">
            <a:extLst>
              <a:ext uri="{FF2B5EF4-FFF2-40B4-BE49-F238E27FC236}">
                <a16:creationId xmlns:a16="http://schemas.microsoft.com/office/drawing/2014/main" id="{B9B30D1E-92BC-47B0-A591-665D1A83E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0" b="12100"/>
          <a:stretch/>
        </p:blipFill>
        <p:spPr bwMode="auto">
          <a:xfrm>
            <a:off x="1967132" y="3080824"/>
            <a:ext cx="8257734" cy="308398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0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83FB73-B5F0-424C-B32E-EA8BD53E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9" y="515984"/>
            <a:ext cx="6281928" cy="1744183"/>
          </a:xfrm>
        </p:spPr>
        <p:txBody>
          <a:bodyPr>
            <a:normAutofit/>
          </a:bodyPr>
          <a:lstStyle/>
          <a:p>
            <a:r>
              <a:rPr lang="pl-PL" b="1" dirty="0"/>
              <a:t>Pierwszy pluszowy miś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3C71EE-3524-4520-A6F0-68E0B871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79" y="2067951"/>
            <a:ext cx="6281928" cy="3967089"/>
          </a:xfrm>
        </p:spPr>
        <p:txBody>
          <a:bodyPr>
            <a:normAutofit fontScale="92500"/>
          </a:bodyPr>
          <a:lstStyle/>
          <a:p>
            <a:r>
              <a:rPr lang="pl-PL" sz="2500" b="1" dirty="0"/>
              <a:t>Dostępne źródła podają, że pierwsza firma produkująca pluszowe misie była w Niemczech w </a:t>
            </a:r>
            <a:r>
              <a:rPr lang="de-DE" sz="2500" b="1" dirty="0" err="1"/>
              <a:t>miejscowości</a:t>
            </a:r>
            <a:r>
              <a:rPr lang="de-DE" sz="2500" b="1" dirty="0"/>
              <a:t> Giengen an der Brenz</a:t>
            </a:r>
            <a:r>
              <a:rPr lang="pl-PL" sz="2500" b="1" dirty="0"/>
              <a:t>.</a:t>
            </a:r>
          </a:p>
          <a:p>
            <a:r>
              <a:rPr lang="pl-PL" sz="2500" b="1" dirty="0"/>
              <a:t>Autorem projektu pluszowego niedźwiedzia był Richard </a:t>
            </a:r>
            <a:r>
              <a:rPr lang="pl-PL" sz="2500" b="1" dirty="0" err="1"/>
              <a:t>Steiff</a:t>
            </a:r>
            <a:r>
              <a:rPr lang="pl-PL" sz="2500" b="1" dirty="0"/>
              <a:t>, ulubiony siostrzeniec założycielki firmy i jednocześnie projektant nowych zabawek. Do samego pomysłu misia </a:t>
            </a:r>
            <a:r>
              <a:rPr lang="pl-PL" sz="2500" b="1" dirty="0" err="1"/>
              <a:t>Margarete</a:t>
            </a:r>
            <a:r>
              <a:rPr lang="pl-PL" sz="2500" b="1" dirty="0"/>
              <a:t> </a:t>
            </a:r>
            <a:r>
              <a:rPr lang="pl-PL" sz="2500" b="1" dirty="0" err="1"/>
              <a:t>Steiff</a:t>
            </a:r>
            <a:r>
              <a:rPr lang="pl-PL" sz="2500" b="1" dirty="0"/>
              <a:t> podchodziła bardzo sceptycznie, jednak z czasem dała się przekonać swojemu siostrzeńcowi.</a:t>
            </a:r>
          </a:p>
          <a:p>
            <a:endParaRPr lang="pl-PL" dirty="0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619EC706-8928-4DFD-8084-35D599EB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orever Young: The Teddy Bear - GoldenFingers">
            <a:extLst>
              <a:ext uri="{FF2B5EF4-FFF2-40B4-BE49-F238E27FC236}">
                <a16:creationId xmlns:a16="http://schemas.microsoft.com/office/drawing/2014/main" id="{A29BD10C-319A-467E-8726-79F231F8E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/>
          <a:stretch/>
        </p:blipFill>
        <p:spPr bwMode="auto">
          <a:xfrm>
            <a:off x="8072625" y="329154"/>
            <a:ext cx="3879125" cy="263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he Birth of the Steiff Teddy Bear - Richard Steiff's Teddy Bear">
            <a:extLst>
              <a:ext uri="{FF2B5EF4-FFF2-40B4-BE49-F238E27FC236}">
                <a16:creationId xmlns:a16="http://schemas.microsoft.com/office/drawing/2014/main" id="{B09DDDF9-0AC0-4812-928C-A43A21A63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25" y="3400582"/>
            <a:ext cx="3879125" cy="32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0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>
            <a:extLst>
              <a:ext uri="{FF2B5EF4-FFF2-40B4-BE49-F238E27FC236}">
                <a16:creationId xmlns:a16="http://schemas.microsoft.com/office/drawing/2014/main" id="{4AB66AFE-A299-4802-B754-D22312675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r="6595" b="-2"/>
          <a:stretch/>
        </p:blipFill>
        <p:spPr bwMode="auto">
          <a:xfrm>
            <a:off x="190846" y="237744"/>
            <a:ext cx="404003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BDFE30F4-8284-432A-B7D0-0FAA2FDA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0879" y="237744"/>
            <a:ext cx="7711563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EF4A5F-D1B1-4097-B69C-60C42980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pl-PL" b="1" dirty="0"/>
              <a:t>Pomysł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34E8F1-B511-48D0-9759-5F6B8C9E3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203704"/>
            <a:ext cx="6280826" cy="3648456"/>
          </a:xfrm>
        </p:spPr>
        <p:txBody>
          <a:bodyPr>
            <a:normAutofit fontScale="70000" lnSpcReduction="20000"/>
          </a:bodyPr>
          <a:lstStyle/>
          <a:p>
            <a:r>
              <a:rPr lang="pl-PL" sz="3800" b="1" dirty="0"/>
              <a:t>Richard prowadził badania nad zwierzętami w zoo w Stuttgarcie, które pomogły mu stworzyć proporcje „misia” wierne naturze.</a:t>
            </a:r>
          </a:p>
          <a:p>
            <a:r>
              <a:rPr lang="pl-PL" sz="3800" b="1" dirty="0"/>
              <a:t>Pierwszy miś był oznaczony numerem „Bear55PB” –  gdzie 55 = wysokość niedźwiedzia w centymetrach; P = </a:t>
            </a:r>
            <a:r>
              <a:rPr lang="pl-PL" sz="3800" b="1" dirty="0" err="1"/>
              <a:t>Plüsch</a:t>
            </a:r>
            <a:r>
              <a:rPr lang="pl-PL" sz="3800" b="1" dirty="0"/>
              <a:t>, czyli materiał, z którego został wykonany - plusz; oraz B = </a:t>
            </a:r>
            <a:r>
              <a:rPr lang="pl-PL" sz="3800" b="1" dirty="0" err="1"/>
              <a:t>beweglich</a:t>
            </a:r>
            <a:r>
              <a:rPr lang="pl-PL" sz="3800" b="1" dirty="0"/>
              <a:t>, czyli  ruchome kończyny.</a:t>
            </a:r>
            <a:endParaRPr lang="pl-PL" sz="3800" dirty="0"/>
          </a:p>
          <a:p>
            <a:pPr marL="0" indent="0">
              <a:buNone/>
            </a:pPr>
            <a:endParaRPr lang="pl-PL" b="1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52466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6CBF3E-B44C-4B2D-94F0-1A705C13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97757"/>
            <a:ext cx="6281928" cy="1744183"/>
          </a:xfrm>
        </p:spPr>
        <p:txBody>
          <a:bodyPr>
            <a:normAutofit/>
          </a:bodyPr>
          <a:lstStyle/>
          <a:p>
            <a:r>
              <a:rPr lang="pl-PL" b="1" dirty="0"/>
              <a:t>Popularność w USA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EF04B8-030E-4C6D-82F8-7D4D7FB72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739470"/>
            <a:ext cx="6281928" cy="3648456"/>
          </a:xfrm>
        </p:spPr>
        <p:txBody>
          <a:bodyPr>
            <a:noAutofit/>
          </a:bodyPr>
          <a:lstStyle/>
          <a:p>
            <a:r>
              <a:rPr lang="pl-PL" sz="2400" b="1" dirty="0"/>
              <a:t>Na samym początku sprzedaż nowej zabawki szła zgodnie z przewidywaniami </a:t>
            </a:r>
            <a:r>
              <a:rPr lang="pl-PL" sz="2400" b="1" dirty="0" err="1"/>
              <a:t>Margarete</a:t>
            </a:r>
            <a:r>
              <a:rPr lang="pl-PL" sz="2400" b="1" dirty="0"/>
              <a:t> – bardzo słabo. </a:t>
            </a:r>
          </a:p>
          <a:p>
            <a:r>
              <a:rPr lang="pl-PL" sz="2400" b="1" dirty="0"/>
              <a:t>W 1903 r. odbywały się targi w Lipsku, na których firma </a:t>
            </a:r>
            <a:r>
              <a:rPr lang="pl-PL" sz="2400" b="1" dirty="0" err="1"/>
              <a:t>Steiff</a:t>
            </a:r>
            <a:r>
              <a:rPr lang="pl-PL" sz="2400" b="1" dirty="0"/>
              <a:t> wystawiła na sprzedaż m.in. pluszowe misie. Jednak handlowcy nie wykazywali większego zainteresowania. </a:t>
            </a:r>
          </a:p>
          <a:p>
            <a:r>
              <a:rPr lang="pl-PL" sz="2400" b="1" dirty="0"/>
              <a:t>Tuż przed samym końcem ich trwania jednemu  z amerykańskich handlowców, który poszukiwał nowych zabawek, miś spodobał się tak bardzo, że zamówił od razu 3000 sztuk.</a:t>
            </a:r>
          </a:p>
        </p:txBody>
      </p:sp>
      <p:pic>
        <p:nvPicPr>
          <p:cNvPr id="7" name="Picture 2" descr="Steiff 35cm Classic 1920 Jointed Teddy Bear with Growler (Light Brown):  Amazon.co.uk: Toys &amp; Games">
            <a:extLst>
              <a:ext uri="{FF2B5EF4-FFF2-40B4-BE49-F238E27FC236}">
                <a16:creationId xmlns:a16="http://schemas.microsoft.com/office/drawing/2014/main" id="{79029104-4E27-4FCD-ADEE-1E2FCD54A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r="11297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24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ichard Steiff plush teddy | MaryAnn Adair's 'Is it art' Blog">
            <a:extLst>
              <a:ext uri="{FF2B5EF4-FFF2-40B4-BE49-F238E27FC236}">
                <a16:creationId xmlns:a16="http://schemas.microsoft.com/office/drawing/2014/main" id="{A40F4F63-4D41-4926-82D1-2E061D425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r="-2" b="-2"/>
          <a:stretch/>
        </p:blipFill>
        <p:spPr bwMode="auto">
          <a:xfrm>
            <a:off x="190846" y="237744"/>
            <a:ext cx="404003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FE30F4-8284-432A-B7D0-0FAA2FDA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0879" y="237744"/>
            <a:ext cx="7711563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42FD67-5A50-4460-AB1A-EAB9832A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247" y="471268"/>
            <a:ext cx="6280826" cy="1746504"/>
          </a:xfrm>
        </p:spPr>
        <p:txBody>
          <a:bodyPr>
            <a:normAutofit/>
          </a:bodyPr>
          <a:lstStyle/>
          <a:p>
            <a:r>
              <a:rPr lang="pl-PL" b="1" dirty="0"/>
              <a:t>Popularność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2971A0-7DB3-4223-83A6-1FC0A152E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247" y="2217772"/>
            <a:ext cx="6280826" cy="3648456"/>
          </a:xfrm>
        </p:spPr>
        <p:txBody>
          <a:bodyPr>
            <a:normAutofit/>
          </a:bodyPr>
          <a:lstStyle/>
          <a:p>
            <a:r>
              <a:rPr lang="pl-PL" sz="2600" b="1" dirty="0"/>
              <a:t>Dzięki temu, że misie trafiły do Ameryki i spodobały się tamtejszej ludności zyskały ogromną popularność.</a:t>
            </a:r>
          </a:p>
          <a:p>
            <a:r>
              <a:rPr lang="pl-PL" sz="2600" b="1" dirty="0"/>
              <a:t>Firma </a:t>
            </a:r>
            <a:r>
              <a:rPr lang="pl-PL" sz="2600" b="1" dirty="0" err="1"/>
              <a:t>Steiff</a:t>
            </a:r>
            <a:r>
              <a:rPr lang="pl-PL" sz="2600" b="1" dirty="0"/>
              <a:t> rozkwitła. </a:t>
            </a:r>
          </a:p>
          <a:p>
            <a:r>
              <a:rPr lang="pl-PL" sz="2600" b="1" dirty="0"/>
              <a:t>Na Światowych Targach w St. Louis w 1904 r. sprzedano aż 12 000 niedźwiedzi.</a:t>
            </a:r>
          </a:p>
          <a:p>
            <a:r>
              <a:rPr lang="pl-PL" sz="2600" b="1" dirty="0"/>
              <a:t>Na targach misie zostały również nagrodzone złotym medalem.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63476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6904D6-5004-4493-9C43-7F1137E4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014" y="249037"/>
            <a:ext cx="4957553" cy="1645920"/>
          </a:xfrm>
        </p:spPr>
        <p:txBody>
          <a:bodyPr>
            <a:normAutofit/>
          </a:bodyPr>
          <a:lstStyle/>
          <a:p>
            <a:r>
              <a:rPr lang="pl-PL" b="1" dirty="0"/>
              <a:t>Inna historia</a:t>
            </a:r>
          </a:p>
        </p:txBody>
      </p:sp>
      <p:sp>
        <p:nvSpPr>
          <p:cNvPr id="1028" name="Rectangle 70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C89A13-A6A4-46F3-BB48-BE49BF6C5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256" y="1297080"/>
            <a:ext cx="4414438" cy="42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446761-E1AF-4BC3-9D06-23E7EFCE2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857" y="1687344"/>
            <a:ext cx="5373869" cy="3496120"/>
          </a:xfrm>
        </p:spPr>
        <p:txBody>
          <a:bodyPr>
            <a:noAutofit/>
          </a:bodyPr>
          <a:lstStyle/>
          <a:p>
            <a:r>
              <a:rPr lang="pl-PL" sz="2200" b="1" dirty="0"/>
              <a:t>Według innych źródeł, w 1902 roku </a:t>
            </a:r>
            <a:r>
              <a:rPr lang="pl-PL" sz="2200" b="1" dirty="0" err="1"/>
              <a:t>Theodore</a:t>
            </a:r>
            <a:r>
              <a:rPr lang="pl-PL" sz="2200" b="1" dirty="0"/>
              <a:t> „</a:t>
            </a:r>
            <a:r>
              <a:rPr lang="pl-PL" sz="2200" b="1" dirty="0" err="1"/>
              <a:t>Teddy</a:t>
            </a:r>
            <a:r>
              <a:rPr lang="pl-PL" sz="2200" b="1" dirty="0"/>
              <a:t>” Roosevelt, ówczesny prezydent Stanów Zjednoczonych, wybrał się na polowanie, na którym postrzelono młodego niedźwiadka.</a:t>
            </a:r>
          </a:p>
          <a:p>
            <a:r>
              <a:rPr lang="pl-PL" sz="2200" b="1" dirty="0"/>
              <a:t> Jego przerażenie wzbudziło takie współczucie, że sam szef rządu nakazał uwolnienie zwierzęcia. </a:t>
            </a:r>
          </a:p>
          <a:p>
            <a:r>
              <a:rPr lang="pl-PL" sz="2200" b="1" dirty="0"/>
              <a:t>W gazecie w listopadzie 1902 roku ukazał się komiks stworzony przez </a:t>
            </a:r>
            <a:r>
              <a:rPr lang="pl-PL" sz="2200" b="1" dirty="0" err="1"/>
              <a:t>Clifforda</a:t>
            </a:r>
            <a:r>
              <a:rPr lang="pl-PL" sz="2200" b="1" dirty="0"/>
              <a:t> </a:t>
            </a:r>
            <a:r>
              <a:rPr lang="pl-PL" sz="2200" b="1" dirty="0" err="1"/>
              <a:t>Berrymana</a:t>
            </a:r>
            <a:r>
              <a:rPr lang="pl-PL" sz="2200" b="1" dirty="0"/>
              <a:t>. Komiks powstał na podstawie historii prezydenta Roosevelta.</a:t>
            </a:r>
          </a:p>
        </p:txBody>
      </p:sp>
    </p:spTree>
    <p:extLst>
      <p:ext uri="{BB962C8B-B14F-4D97-AF65-F5344CB8AC3E}">
        <p14:creationId xmlns:p14="http://schemas.microsoft.com/office/powerpoint/2010/main" val="511820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12CFA323-DF00-4382-9DAB-DD79FAAB2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7664597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CA66210-6803-4217-AAD7-06B175BFB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7331272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B65B8D-259D-4058-85B4-0EE6AEC6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87" y="100584"/>
            <a:ext cx="6281928" cy="1744183"/>
          </a:xfrm>
        </p:spPr>
        <p:txBody>
          <a:bodyPr>
            <a:normAutofit/>
          </a:bodyPr>
          <a:lstStyle/>
          <a:p>
            <a:r>
              <a:rPr lang="pl-PL" b="1" dirty="0" err="1"/>
              <a:t>Teddy</a:t>
            </a:r>
            <a:r>
              <a:rPr lang="pl-PL" b="1" dirty="0"/>
              <a:t> Bear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3627AB-3BA0-4744-A9F7-4A52C655D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13" y="1619895"/>
            <a:ext cx="6032186" cy="500036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l-PL" sz="2200" b="1" dirty="0"/>
              <a:t>Komiks umieszczony w gazecie stał się inspiracją dla cukiernika z Brooklynu, Morrisa </a:t>
            </a:r>
            <a:r>
              <a:rPr lang="pl-PL" sz="2200" b="1" dirty="0" err="1"/>
              <a:t>Mitchoma</a:t>
            </a:r>
            <a:r>
              <a:rPr lang="pl-PL" sz="2200" b="1" dirty="0"/>
              <a:t>, który rozpoczął produkcję pluszowych niedźwiadków.</a:t>
            </a:r>
          </a:p>
          <a:p>
            <a:pPr>
              <a:lnSpc>
                <a:spcPct val="90000"/>
              </a:lnSpc>
            </a:pPr>
            <a:r>
              <a:rPr lang="pl-PL" sz="2200" b="1" dirty="0"/>
              <a:t>Przedsiębiorca chciał wykorzystać zdrobniałą formę imienia prezydenta. Roosevelt zgodził się na to i w 1906 roku fabryka </a:t>
            </a:r>
            <a:r>
              <a:rPr lang="pl-PL" sz="2200" b="1" dirty="0" err="1"/>
              <a:t>Michtona</a:t>
            </a:r>
            <a:r>
              <a:rPr lang="pl-PL" sz="2200" b="1" dirty="0"/>
              <a:t> wypuściła na rynek pierwsze pluszowe misie pod nazwą </a:t>
            </a:r>
            <a:r>
              <a:rPr lang="pl-PL" sz="2200" b="1" dirty="0" err="1"/>
              <a:t>Teddy</a:t>
            </a:r>
            <a:r>
              <a:rPr lang="pl-PL" sz="2200" b="1" dirty="0"/>
              <a:t> Bear.</a:t>
            </a:r>
          </a:p>
          <a:p>
            <a:pPr>
              <a:lnSpc>
                <a:spcPct val="90000"/>
              </a:lnSpc>
            </a:pPr>
            <a:r>
              <a:rPr lang="pl-PL" sz="2200" b="1" dirty="0"/>
              <a:t>Ze względu na popularność zabawki Roosevelt i Partia Republikańska przyjęli ją jako swój symbol w wyborach w 1904 roku, a misie </a:t>
            </a:r>
            <a:r>
              <a:rPr lang="pl-PL" sz="2200" b="1" dirty="0" err="1"/>
              <a:t>Michtoma</a:t>
            </a:r>
            <a:r>
              <a:rPr lang="pl-PL" sz="2200" b="1" dirty="0"/>
              <a:t> były wystawiane na każdej publicznej uroczystości w Białym Domu.</a:t>
            </a:r>
          </a:p>
          <a:p>
            <a:pPr>
              <a:lnSpc>
                <a:spcPct val="90000"/>
              </a:lnSpc>
            </a:pPr>
            <a:r>
              <a:rPr lang="pl-PL" sz="2200" b="1" dirty="0"/>
              <a:t>W ciągu kilku lat Morris </a:t>
            </a:r>
            <a:r>
              <a:rPr lang="pl-PL" sz="2200" b="1" dirty="0" err="1"/>
              <a:t>Mitchom</a:t>
            </a:r>
            <a:r>
              <a:rPr lang="pl-PL" sz="2200" b="1" dirty="0"/>
              <a:t> stał się potentatem i właścicielem firmy „</a:t>
            </a:r>
            <a:r>
              <a:rPr lang="pl-PL" sz="2200" b="1" dirty="0" err="1"/>
              <a:t>Ideal</a:t>
            </a:r>
            <a:r>
              <a:rPr lang="pl-PL" sz="2200" b="1" dirty="0"/>
              <a:t> </a:t>
            </a:r>
            <a:r>
              <a:rPr lang="pl-PL" sz="2200" b="1" dirty="0" err="1"/>
              <a:t>Novelty</a:t>
            </a:r>
            <a:r>
              <a:rPr lang="pl-PL" sz="2200" b="1" dirty="0"/>
              <a:t> and </a:t>
            </a:r>
            <a:r>
              <a:rPr lang="pl-PL" sz="2200" b="1" dirty="0" err="1"/>
              <a:t>Toy</a:t>
            </a:r>
            <a:r>
              <a:rPr lang="pl-PL" sz="2200" b="1" dirty="0"/>
              <a:t> Company” - jednej z najbardziej znanych firm produkujących pluszowe misie.</a:t>
            </a:r>
          </a:p>
          <a:p>
            <a:pPr>
              <a:lnSpc>
                <a:spcPct val="90000"/>
              </a:lnSpc>
            </a:pPr>
            <a:endParaRPr lang="pl-PL" dirty="0"/>
          </a:p>
          <a:p>
            <a:pPr>
              <a:lnSpc>
                <a:spcPct val="90000"/>
              </a:lnSpc>
            </a:pPr>
            <a:endParaRPr lang="pl-PL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463EFE2-34D1-4E68-A084-25F289A6A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orris Michtom (1869-1938) - Find A Grave Memorial">
            <a:extLst>
              <a:ext uri="{FF2B5EF4-FFF2-40B4-BE49-F238E27FC236}">
                <a16:creationId xmlns:a16="http://schemas.microsoft.com/office/drawing/2014/main" id="{FFBC2997-B7B8-4630-AA5B-1C1F5523D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r="479" b="-2"/>
          <a:stretch/>
        </p:blipFill>
        <p:spPr bwMode="auto">
          <a:xfrm>
            <a:off x="6666099" y="237744"/>
            <a:ext cx="1153008" cy="17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n on Teddy Bears baby shower">
            <a:extLst>
              <a:ext uri="{FF2B5EF4-FFF2-40B4-BE49-F238E27FC236}">
                <a16:creationId xmlns:a16="http://schemas.microsoft.com/office/drawing/2014/main" id="{545E6781-B689-474C-B4DC-89B24F9B1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" b="1199"/>
          <a:stretch/>
        </p:blipFill>
        <p:spPr bwMode="auto">
          <a:xfrm>
            <a:off x="7832888" y="66822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8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6DCFDD-1E35-4AE5-86DE-1FE83CADA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35" y="929523"/>
            <a:ext cx="6281928" cy="3648456"/>
          </a:xfrm>
        </p:spPr>
        <p:txBody>
          <a:bodyPr>
            <a:noAutofit/>
          </a:bodyPr>
          <a:lstStyle/>
          <a:p>
            <a:r>
              <a:rPr lang="pl-PL" sz="2600" b="1" dirty="0"/>
              <a:t>Prawdopodobnie te dwie historie łączą się ze sobą. Zwłaszcza, że obie w pewnym momencie mają swoje miejsce na terenie USA. </a:t>
            </a:r>
          </a:p>
          <a:p>
            <a:r>
              <a:rPr lang="pl-PL" sz="2600" b="1" dirty="0"/>
              <a:t>Z pewnością druga historia przyczyniła się do szybkiego zdobycia popularności przez tę zabawkę.</a:t>
            </a:r>
          </a:p>
          <a:p>
            <a:r>
              <a:rPr lang="pl-PL" sz="2600" b="1" dirty="0"/>
              <a:t>Od tamtej pory pluszowy miś stał się również bohaterem bajek, wierszyków, piosenek dla dzieci.</a:t>
            </a:r>
          </a:p>
        </p:txBody>
      </p:sp>
      <p:pic>
        <p:nvPicPr>
          <p:cNvPr id="13" name="Picture 4" descr="Cream Fuzzy Teddy Bear | Douglas Cuddle Toys">
            <a:extLst>
              <a:ext uri="{FF2B5EF4-FFF2-40B4-BE49-F238E27FC236}">
                <a16:creationId xmlns:a16="http://schemas.microsoft.com/office/drawing/2014/main" id="{737BD6D8-5455-4972-A278-CE548CA6E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r="4598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39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Mydło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1447</Words>
  <Application>Microsoft Office PowerPoint</Application>
  <PresentationFormat>Panoramiczny</PresentationFormat>
  <Paragraphs>99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Angsana New</vt:lpstr>
      <vt:lpstr>Garamond</vt:lpstr>
      <vt:lpstr>Mydło</vt:lpstr>
      <vt:lpstr>Historia pluszowego misia</vt:lpstr>
      <vt:lpstr>Prezentacja programu PowerPoint</vt:lpstr>
      <vt:lpstr>Pierwszy pluszowy miś</vt:lpstr>
      <vt:lpstr>Pomysł</vt:lpstr>
      <vt:lpstr>Popularność w USA</vt:lpstr>
      <vt:lpstr>Popularność</vt:lpstr>
      <vt:lpstr>Inna historia</vt:lpstr>
      <vt:lpstr>Teddy Bear</vt:lpstr>
      <vt:lpstr>Prezentacja programu PowerPoint</vt:lpstr>
      <vt:lpstr>Popularność w Europie</vt:lpstr>
      <vt:lpstr>Kolekcjonerstwo</vt:lpstr>
      <vt:lpstr>Pluszowy Miś inspiracją…</vt:lpstr>
      <vt:lpstr>Znane pluszowe misie…</vt:lpstr>
      <vt:lpstr>Święto Misia</vt:lpstr>
      <vt:lpstr>Źródła:</vt:lpstr>
      <vt:lpstr>Źródła zdjęć: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pluszowego misia</dc:title>
  <dc:creator>Gruczek Justyna jg54413</dc:creator>
  <cp:lastModifiedBy>Vostro 15</cp:lastModifiedBy>
  <cp:revision>9</cp:revision>
  <dcterms:created xsi:type="dcterms:W3CDTF">2020-11-30T02:59:08Z</dcterms:created>
  <dcterms:modified xsi:type="dcterms:W3CDTF">2020-12-01T12:41:28Z</dcterms:modified>
</cp:coreProperties>
</file>