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7" r:id="rId3"/>
    <p:sldId id="259" r:id="rId4"/>
    <p:sldId id="260" r:id="rId5"/>
    <p:sldId id="264" r:id="rId6"/>
    <p:sldId id="261" r:id="rId7"/>
    <p:sldId id="262" r:id="rId8"/>
    <p:sldId id="263" r:id="rId9"/>
    <p:sldId id="265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50" d="100"/>
          <a:sy n="150" d="100"/>
        </p:scale>
        <p:origin x="20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C26-D48C-4C36-91D5-DA65051F6D81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6C32-DCCA-49D7-938B-048D5CEA26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06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C26-D48C-4C36-91D5-DA65051F6D81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6C32-DCCA-49D7-938B-048D5CEA26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08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C26-D48C-4C36-91D5-DA65051F6D81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6C32-DCCA-49D7-938B-048D5CEA26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7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C26-D48C-4C36-91D5-DA65051F6D81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6C32-DCCA-49D7-938B-048D5CEA26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43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C26-D48C-4C36-91D5-DA65051F6D81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6C32-DCCA-49D7-938B-048D5CEA26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21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C26-D48C-4C36-91D5-DA65051F6D81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6C32-DCCA-49D7-938B-048D5CEA26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11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C26-D48C-4C36-91D5-DA65051F6D81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6C32-DCCA-49D7-938B-048D5CEA26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55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C26-D48C-4C36-91D5-DA65051F6D81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6C32-DCCA-49D7-938B-048D5CEA26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47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C26-D48C-4C36-91D5-DA65051F6D81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6C32-DCCA-49D7-938B-048D5CEA26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77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C26-D48C-4C36-91D5-DA65051F6D81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6C32-DCCA-49D7-938B-048D5CEA26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1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C26-D48C-4C36-91D5-DA65051F6D81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6C32-DCCA-49D7-938B-048D5CEA26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6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7CC26-D48C-4C36-91D5-DA65051F6D81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56C32-DCCA-49D7-938B-048D5CEA26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15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CAEhPUDlA4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pexels.com/photo/green-grass-56011/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pexels.com/photo/green-grass-56011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green-grass-56011/" TargetMode="External"/><Relationship Id="rId7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jpeg"/><Relationship Id="rId5" Type="http://schemas.openxmlformats.org/officeDocument/2006/relationships/hyperlink" Target="https://www.pexels.com/photo/green-grass-56011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4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green-grass-56011/" TargetMode="External"/><Relationship Id="rId7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pexels.com/photo/green-grass-56011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0.jpeg"/><Relationship Id="rId5" Type="http://schemas.openxmlformats.org/officeDocument/2006/relationships/image" Target="../media/image5.pn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youtu.be/9CAEhPUDlA4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CAEhPUDlA4?feature=oembed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s://www.pexels.com/photo/green-grass-56011/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www.pexels.com/photo/green-grass-56011/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green-grass-56011/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819022E-6348-480D-A5C8-C391D4251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977" y="192327"/>
            <a:ext cx="28887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Microsoft GothicNeo" panose="020B0500000101010101" pitchFamily="34" charset="-127"/>
                <a:cs typeface="Times New Roman" panose="02020603050405020304" pitchFamily="18" charset="0"/>
              </a:rPr>
              <a:t>Scenariusz zajęć w dn. 23.10.2020</a:t>
            </a:r>
            <a:endParaRPr kumimoji="0" lang="de-DE" altLang="zh-CN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FF4B10-8953-49EF-B24F-103BB3ED2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440177"/>
            <a:ext cx="54449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Tytuł: 	</a:t>
            </a:r>
            <a:r>
              <a:rPr lang="pl-PL" altLang="zh-CN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	„</a:t>
            </a:r>
            <a:r>
              <a:rPr lang="pl-PL" altLang="zh-CN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Moja rodzinna wyprawa”</a:t>
            </a:r>
            <a:r>
              <a:rPr kumimoji="0" lang="pl-PL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altLang="zh-CN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podsumowanie zdobytych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zh-CN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wiadomości na temat rodziny</a:t>
            </a:r>
            <a:endParaRPr kumimoji="0" lang="pl-PL" altLang="zh-CN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Temat tygodniowy: 	</a:t>
            </a:r>
            <a:r>
              <a:rPr kumimoji="0" lang="pl-PL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Moja Rodzina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zh-CN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Grupa: </a:t>
            </a:r>
            <a:r>
              <a:rPr kumimoji="0" lang="pl-PL" altLang="zh-CN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pl-PL" altLang="zh-CN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3-6 latki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zh-CN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Przygotowanie:</a:t>
            </a:r>
            <a:r>
              <a:rPr lang="pl-PL" altLang="zh-CN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	Zespół nauczycieli przedszkola</a:t>
            </a:r>
            <a:endParaRPr kumimoji="0" lang="de-DE" altLang="zh-CN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2D6B033-2623-4341-A806-EB438E0B3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18" y="1363507"/>
            <a:ext cx="62357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Cele ogólne:</a:t>
            </a:r>
            <a:endParaRPr kumimoji="0" lang="de-DE" altLang="zh-CN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628650" lvl="1" indent="-171450" defTabSz="914400">
              <a:buFont typeface="Arial" panose="020B0604020202020204" pitchFamily="34" charset="0"/>
              <a:buChar char="•"/>
            </a:pPr>
            <a:r>
              <a:rPr lang="pl-PL" altLang="zh-CN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kształtowanie okazywania szacunku i miłości do swojej rodziny;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zh-CN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pl-PL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oskonalenie analizy i syntezy wzrokowej i słuchowej;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zh-CN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doskonalenie liczenia w zakresie liczby 3;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zh-CN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kształtowanie sprawności manualnej oraz dziecięcej wyobraźni;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zh-CN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utrwalenie zapisu graficznego litery M, m;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zh-CN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usprawnianie zdolności grafomotorycznych.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zh-CN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Cele szczegółowe - dziecko:</a:t>
            </a:r>
            <a:endParaRPr kumimoji="0" lang="de-DE" altLang="zh-CN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zh-CN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rozróżnia literę M, m – wielką i małą;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zh-CN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doskonali swoją wyobraźnię i sprawność manualną;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zh-CN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poprawnie przelicza w zakresie liczby 3;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zh-CN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dzieli wyrazy na sylaby, nazywa głoski w nagłosie wyrazów.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zh-CN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Cele terapeutyczne:</a:t>
            </a:r>
            <a:endParaRPr kumimoji="0" lang="de-DE" altLang="zh-CN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altLang="zh-CN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pl-PL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dwrócenie</a:t>
            </a:r>
            <a:r>
              <a:rPr kumimoji="0" lang="pl-PL" altLang="zh-CN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uwagi od problemów zdrowotnych;</a:t>
            </a:r>
          </a:p>
          <a:p>
            <a:pPr marL="628650" lvl="1" indent="-171450" defTabSz="914400">
              <a:buFont typeface="Arial" panose="020B0604020202020204" pitchFamily="34" charset="0"/>
              <a:buChar char="•"/>
            </a:pPr>
            <a:r>
              <a:rPr lang="pl-PL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budowanie pozytywnej samooceny i wiary we własne możliwości.</a:t>
            </a:r>
            <a:endParaRPr kumimoji="0" lang="pl-PL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zh-CN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Formy pracy:</a:t>
            </a:r>
            <a:endParaRPr kumimoji="0" lang="de-DE" altLang="zh-CN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628650" lvl="1" indent="-171450" defTabSz="914400">
              <a:buFont typeface="Arial" panose="020B0604020202020204" pitchFamily="34" charset="0"/>
              <a:buChar char="•"/>
            </a:pPr>
            <a:r>
              <a:rPr lang="pl-PL" altLang="zh-CN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pl-PL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ndywidualna;</a:t>
            </a:r>
            <a:endParaRPr kumimoji="0" lang="de-DE" altLang="zh-CN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628650" lvl="1" indent="-171450" defTabSz="914400">
              <a:buFont typeface="Arial" panose="020B0604020202020204" pitchFamily="34" charset="0"/>
              <a:buChar char="•"/>
            </a:pPr>
            <a:r>
              <a:rPr kumimoji="0" lang="pl-PL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praca dziecka z pomocą rodzica.</a:t>
            </a:r>
          </a:p>
          <a:p>
            <a:pPr lvl="1" defTabSz="914400"/>
            <a:endParaRPr kumimoji="0" lang="de-DE" altLang="zh-CN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Metody:</a:t>
            </a:r>
          </a:p>
          <a:p>
            <a:pPr marL="628650" lvl="1" indent="-171450" defTabSz="914400">
              <a:buFont typeface="Arial" panose="020B0604020202020204" pitchFamily="34" charset="0"/>
              <a:buChar char="•"/>
            </a:pPr>
            <a:r>
              <a:rPr lang="pl-PL" altLang="zh-CN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słowna: rozmowa kierowana pytaniami, objaśnienia i instrukcje;</a:t>
            </a:r>
          </a:p>
          <a:p>
            <a:pPr marL="628650" lvl="1" indent="-171450" defTabSz="914400">
              <a:buFont typeface="Arial" panose="020B0604020202020204" pitchFamily="34" charset="0"/>
              <a:buChar char="•"/>
            </a:pPr>
            <a:r>
              <a:rPr lang="pl-PL" altLang="zh-CN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oglądowa: pokaz i obserwacja;</a:t>
            </a:r>
          </a:p>
          <a:p>
            <a:pPr marL="628650" lvl="1" indent="-171450" defTabSz="914400">
              <a:buFont typeface="Arial" panose="020B0604020202020204" pitchFamily="34" charset="0"/>
              <a:buChar char="•"/>
            </a:pPr>
            <a:r>
              <a:rPr lang="pl-PL" altLang="zh-CN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czynna: zadania stawiane do wykonania, samodzielne doświadczenia</a:t>
            </a:r>
            <a:endParaRPr kumimoji="0" lang="pl-PL" altLang="zh-CN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pl-PL" altLang="zh-CN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Środki dydaktyczne:</a:t>
            </a:r>
          </a:p>
          <a:p>
            <a:pPr marL="685800" lvl="1" indent="-228600" defTabSz="914400">
              <a:buFont typeface="Arial" panose="020B0604020202020204" pitchFamily="34" charset="0"/>
              <a:buChar char="•"/>
            </a:pPr>
            <a:r>
              <a:rPr lang="pl-PL" altLang="zh-CN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karty pracy</a:t>
            </a:r>
          </a:p>
          <a:p>
            <a:pPr marL="685800" lvl="1" indent="-228600" defTabSz="914400">
              <a:buFont typeface="Arial" panose="020B0604020202020204" pitchFamily="34" charset="0"/>
              <a:buChar char="•"/>
            </a:pPr>
            <a:r>
              <a:rPr lang="pl-PL" altLang="zh-CN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tekst piosenki: </a:t>
            </a:r>
            <a:r>
              <a:rPr lang="pl-PL" sz="1200" dirty="0">
                <a:latin typeface="+mn-lt"/>
                <a:ea typeface="Roboto Condensed" panose="02000000000000000000" pitchFamily="2" charset="0"/>
                <a:hlinkClick r:id="rId3"/>
              </a:rPr>
              <a:t>https://youtu.be/9CAEhPUDlA4</a:t>
            </a:r>
            <a:r>
              <a:rPr lang="pl-PL" sz="1200" dirty="0">
                <a:latin typeface="+mn-lt"/>
                <a:ea typeface="Roboto Condensed" panose="02000000000000000000" pitchFamily="2" charset="0"/>
              </a:rPr>
              <a:t>, data dostępu: 23.10.2020</a:t>
            </a:r>
          </a:p>
          <a:p>
            <a:pPr marL="685800" lvl="1" indent="-228600" defTabSz="914400">
              <a:buFont typeface="Arial" panose="020B0604020202020204" pitchFamily="34" charset="0"/>
              <a:buChar char="•"/>
            </a:pPr>
            <a:r>
              <a:rPr lang="pl-PL" altLang="zh-CN" sz="1200" dirty="0">
                <a:latin typeface="+mn-lt"/>
                <a:ea typeface="Roboto Condensed" panose="02000000000000000000" pitchFamily="2" charset="0"/>
                <a:cs typeface="Times New Roman" panose="02020603050405020304" pitchFamily="18" charset="0"/>
              </a:rPr>
              <a:t>kredki</a:t>
            </a:r>
            <a:endParaRPr lang="pl-PL" altLang="zh-CN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endParaRPr lang="pl-PL" altLang="zh-CN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632D76-769E-4ED5-8C63-2D8289FBA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6550928"/>
            <a:ext cx="61849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Przebieg zajęć: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Gotowi na wycieczkę? Zabieramy rodzinę w podróż pociągiem po 8 stacjach w naszej krainie. Pociąg zatrzyma się na każdej ze stacji, na której będą na Was czekały atrakcje i zadania do wykonania. Pamiętajcie, aby wyruszyć w dalszą podróż należy wykonać zadanie. Udanej zabawy!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sz="1200" dirty="0"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zh-CN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Gotowi?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zh-CN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zh-CN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3... 2... 1... Ruszamy!</a:t>
            </a:r>
            <a:endParaRPr lang="de-DE" altLang="zh-CN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13500C-8CDC-45BB-A798-AC0BF4DAC784}"/>
              </a:ext>
            </a:extLst>
          </p:cNvPr>
          <p:cNvSpPr/>
          <p:nvPr/>
        </p:nvSpPr>
        <p:spPr>
          <a:xfrm>
            <a:off x="0" y="9197735"/>
            <a:ext cx="6858000" cy="70826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12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B423BC62-E07D-4F76-9AE1-313FB1D1B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6064" y="8208113"/>
            <a:ext cx="3681984" cy="12353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B7D6C1-3309-46D5-8170-3AC2263FE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0884"/>
            <a:ext cx="4105275" cy="114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035D1F-8CD4-4784-8D62-7A9BF2BCAE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7"/>
          <a:stretch/>
        </p:blipFill>
        <p:spPr>
          <a:xfrm>
            <a:off x="4055173" y="9360884"/>
            <a:ext cx="2802827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4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1538E-6 L 1.5287 4.61538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5" y="0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in-whistl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1883ED-FE1F-4BCF-AECA-2A7F25762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86" y="113824"/>
            <a:ext cx="6589028" cy="92249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3000" dirty="0">
                <a:latin typeface="Ubuntu" panose="020B0504030602030204" pitchFamily="34" charset="0"/>
              </a:rPr>
              <a:t>Stacja 1 - Labirynt</a:t>
            </a:r>
            <a:br>
              <a:rPr lang="pl-PL" sz="3000" dirty="0">
                <a:latin typeface="+mn-lt"/>
              </a:rPr>
            </a:br>
            <a:r>
              <a:rPr lang="pl-PL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Sprawdź, komu babcia zaniesie kawałek urodzinowego tortu. Powiedz jak wygląda dziecko.</a:t>
            </a:r>
            <a:endParaRPr lang="de-DE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A95D6C-3275-45F1-8861-562CA9BCE9F6}"/>
              </a:ext>
            </a:extLst>
          </p:cNvPr>
          <p:cNvSpPr/>
          <p:nvPr/>
        </p:nvSpPr>
        <p:spPr>
          <a:xfrm>
            <a:off x="0" y="9197735"/>
            <a:ext cx="6858000" cy="7082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18C5498-B651-4FAA-B594-EFEB20174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0884"/>
            <a:ext cx="4105275" cy="114300"/>
          </a:xfrm>
          <a:prstGeom prst="rect">
            <a:avLst/>
          </a:prstGeom>
        </p:spPr>
      </p:pic>
      <p:pic>
        <p:nvPicPr>
          <p:cNvPr id="54" name="Picture 53" descr="A picture containing clock, building, front, sitting&#10;&#10;Description automatically generated">
            <a:extLst>
              <a:ext uri="{FF2B5EF4-FFF2-40B4-BE49-F238E27FC236}">
                <a16:creationId xmlns:a16="http://schemas.microsoft.com/office/drawing/2014/main" id="{0F0E9E27-3AFD-4D83-B26A-D5A0F879E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06" y="7973568"/>
            <a:ext cx="3348694" cy="1387316"/>
          </a:xfrm>
          <a:prstGeom prst="rect">
            <a:avLst/>
          </a:prstGeom>
        </p:spPr>
      </p:pic>
      <p:pic>
        <p:nvPicPr>
          <p:cNvPr id="52" name="Picture 51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C32D9D31-23B9-45FE-AF03-B28DCBC5CB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68578" y="8182691"/>
            <a:ext cx="3681984" cy="1235343"/>
          </a:xfrm>
          <a:prstGeom prst="rect">
            <a:avLst/>
          </a:prstGeom>
        </p:spPr>
      </p:pic>
      <p:pic>
        <p:nvPicPr>
          <p:cNvPr id="4098" name="Picture 2" descr="Grandmother holding piece cake Royalty Free Vector Image">
            <a:extLst>
              <a:ext uri="{FF2B5EF4-FFF2-40B4-BE49-F238E27FC236}">
                <a16:creationId xmlns:a16="http://schemas.microsoft.com/office/drawing/2014/main" id="{73185F57-9E54-4596-830A-A29E195A4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8"/>
          <a:stretch/>
        </p:blipFill>
        <p:spPr bwMode="auto">
          <a:xfrm flipH="1">
            <a:off x="134486" y="1199469"/>
            <a:ext cx="1389546" cy="180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miling kid boy cartoon character Royalty Free Vector Image">
            <a:extLst>
              <a:ext uri="{FF2B5EF4-FFF2-40B4-BE49-F238E27FC236}">
                <a16:creationId xmlns:a16="http://schemas.microsoft.com/office/drawing/2014/main" id="{F42520CA-B30E-4371-9889-02F7BB1D8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3"/>
          <a:stretch/>
        </p:blipFill>
        <p:spPr bwMode="auto">
          <a:xfrm>
            <a:off x="480375" y="6164296"/>
            <a:ext cx="1274278" cy="180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irl kid cartoon Royalty Free Vector Image - VectorStock">
            <a:extLst>
              <a:ext uri="{FF2B5EF4-FFF2-40B4-BE49-F238E27FC236}">
                <a16:creationId xmlns:a16="http://schemas.microsoft.com/office/drawing/2014/main" id="{677DB113-1507-4C4B-804B-8AEE5072E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2"/>
          <a:stretch/>
        </p:blipFill>
        <p:spPr bwMode="auto">
          <a:xfrm>
            <a:off x="2830997" y="6164296"/>
            <a:ext cx="1274278" cy="18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15 Funny Cartoon Kids Pictures • Elsoar | Caricaturas de niños, Niños  dibujos animados, Niños y niñas animados">
            <a:extLst>
              <a:ext uri="{FF2B5EF4-FFF2-40B4-BE49-F238E27FC236}">
                <a16:creationId xmlns:a16="http://schemas.microsoft.com/office/drawing/2014/main" id="{91021B2A-FFE6-46C4-A1B5-0E4E253F4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3"/>
          <a:stretch/>
        </p:blipFill>
        <p:spPr bwMode="auto">
          <a:xfrm>
            <a:off x="5052548" y="6178363"/>
            <a:ext cx="1325077" cy="18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465540F-6855-4B9E-A420-3C85F0319006}"/>
              </a:ext>
            </a:extLst>
          </p:cNvPr>
          <p:cNvSpPr/>
          <p:nvPr/>
        </p:nvSpPr>
        <p:spPr>
          <a:xfrm>
            <a:off x="862765" y="2645664"/>
            <a:ext cx="4818707" cy="3389376"/>
          </a:xfrm>
          <a:custGeom>
            <a:avLst/>
            <a:gdLst>
              <a:gd name="connsiteX0" fmla="*/ 941651 w 4818707"/>
              <a:gd name="connsiteY0" fmla="*/ 0 h 3389376"/>
              <a:gd name="connsiteX1" fmla="*/ 1734131 w 4818707"/>
              <a:gd name="connsiteY1" fmla="*/ 304800 h 3389376"/>
              <a:gd name="connsiteX2" fmla="*/ 1819475 w 4818707"/>
              <a:gd name="connsiteY2" fmla="*/ 1072896 h 3389376"/>
              <a:gd name="connsiteX3" fmla="*/ 1185491 w 4818707"/>
              <a:gd name="connsiteY3" fmla="*/ 1402080 h 3389376"/>
              <a:gd name="connsiteX4" fmla="*/ 112595 w 4818707"/>
              <a:gd name="connsiteY4" fmla="*/ 1865376 h 3389376"/>
              <a:gd name="connsiteX5" fmla="*/ 136979 w 4818707"/>
              <a:gd name="connsiteY5" fmla="*/ 2572512 h 3389376"/>
              <a:gd name="connsiteX6" fmla="*/ 1039187 w 4818707"/>
              <a:gd name="connsiteY6" fmla="*/ 2999232 h 3389376"/>
              <a:gd name="connsiteX7" fmla="*/ 1977971 w 4818707"/>
              <a:gd name="connsiteY7" fmla="*/ 2560320 h 3389376"/>
              <a:gd name="connsiteX8" fmla="*/ 2294963 w 4818707"/>
              <a:gd name="connsiteY8" fmla="*/ 1719072 h 3389376"/>
              <a:gd name="connsiteX9" fmla="*/ 2941139 w 4818707"/>
              <a:gd name="connsiteY9" fmla="*/ 1438656 h 3389376"/>
              <a:gd name="connsiteX10" fmla="*/ 3501971 w 4818707"/>
              <a:gd name="connsiteY10" fmla="*/ 1840992 h 3389376"/>
              <a:gd name="connsiteX11" fmla="*/ 3294707 w 4818707"/>
              <a:gd name="connsiteY11" fmla="*/ 2670048 h 3389376"/>
              <a:gd name="connsiteX12" fmla="*/ 2465651 w 4818707"/>
              <a:gd name="connsiteY12" fmla="*/ 2926080 h 3389376"/>
              <a:gd name="connsiteX13" fmla="*/ 1685363 w 4818707"/>
              <a:gd name="connsiteY13" fmla="*/ 2633472 h 3389376"/>
              <a:gd name="connsiteX14" fmla="*/ 1453715 w 4818707"/>
              <a:gd name="connsiteY14" fmla="*/ 2084832 h 3389376"/>
              <a:gd name="connsiteX15" fmla="*/ 1965779 w 4818707"/>
              <a:gd name="connsiteY15" fmla="*/ 1377696 h 3389376"/>
              <a:gd name="connsiteX16" fmla="*/ 2770451 w 4818707"/>
              <a:gd name="connsiteY16" fmla="*/ 1011936 h 3389376"/>
              <a:gd name="connsiteX17" fmla="*/ 3550739 w 4818707"/>
              <a:gd name="connsiteY17" fmla="*/ 1194816 h 3389376"/>
              <a:gd name="connsiteX18" fmla="*/ 4270067 w 4818707"/>
              <a:gd name="connsiteY18" fmla="*/ 1804416 h 3389376"/>
              <a:gd name="connsiteX19" fmla="*/ 4721171 w 4818707"/>
              <a:gd name="connsiteY19" fmla="*/ 2779776 h 3389376"/>
              <a:gd name="connsiteX20" fmla="*/ 4818707 w 4818707"/>
              <a:gd name="connsiteY20" fmla="*/ 3389376 h 338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18707" h="3389376">
                <a:moveTo>
                  <a:pt x="941651" y="0"/>
                </a:moveTo>
                <a:cubicBezTo>
                  <a:pt x="1264739" y="62992"/>
                  <a:pt x="1587827" y="125984"/>
                  <a:pt x="1734131" y="304800"/>
                </a:cubicBezTo>
                <a:cubicBezTo>
                  <a:pt x="1880435" y="483616"/>
                  <a:pt x="1910915" y="890016"/>
                  <a:pt x="1819475" y="1072896"/>
                </a:cubicBezTo>
                <a:cubicBezTo>
                  <a:pt x="1728035" y="1255776"/>
                  <a:pt x="1469971" y="1270000"/>
                  <a:pt x="1185491" y="1402080"/>
                </a:cubicBezTo>
                <a:cubicBezTo>
                  <a:pt x="901011" y="1534160"/>
                  <a:pt x="287347" y="1670304"/>
                  <a:pt x="112595" y="1865376"/>
                </a:cubicBezTo>
                <a:cubicBezTo>
                  <a:pt x="-62157" y="2060448"/>
                  <a:pt x="-17453" y="2383536"/>
                  <a:pt x="136979" y="2572512"/>
                </a:cubicBezTo>
                <a:cubicBezTo>
                  <a:pt x="291411" y="2761488"/>
                  <a:pt x="732355" y="3001264"/>
                  <a:pt x="1039187" y="2999232"/>
                </a:cubicBezTo>
                <a:cubicBezTo>
                  <a:pt x="1346019" y="2997200"/>
                  <a:pt x="1768675" y="2773680"/>
                  <a:pt x="1977971" y="2560320"/>
                </a:cubicBezTo>
                <a:cubicBezTo>
                  <a:pt x="2187267" y="2346960"/>
                  <a:pt x="2134435" y="1906016"/>
                  <a:pt x="2294963" y="1719072"/>
                </a:cubicBezTo>
                <a:cubicBezTo>
                  <a:pt x="2455491" y="1532128"/>
                  <a:pt x="2739971" y="1418336"/>
                  <a:pt x="2941139" y="1438656"/>
                </a:cubicBezTo>
                <a:cubicBezTo>
                  <a:pt x="3142307" y="1458976"/>
                  <a:pt x="3443043" y="1635760"/>
                  <a:pt x="3501971" y="1840992"/>
                </a:cubicBezTo>
                <a:cubicBezTo>
                  <a:pt x="3560899" y="2046224"/>
                  <a:pt x="3467427" y="2489200"/>
                  <a:pt x="3294707" y="2670048"/>
                </a:cubicBezTo>
                <a:cubicBezTo>
                  <a:pt x="3121987" y="2850896"/>
                  <a:pt x="2733875" y="2932176"/>
                  <a:pt x="2465651" y="2926080"/>
                </a:cubicBezTo>
                <a:cubicBezTo>
                  <a:pt x="2197427" y="2919984"/>
                  <a:pt x="1854019" y="2773680"/>
                  <a:pt x="1685363" y="2633472"/>
                </a:cubicBezTo>
                <a:cubicBezTo>
                  <a:pt x="1516707" y="2493264"/>
                  <a:pt x="1406979" y="2294128"/>
                  <a:pt x="1453715" y="2084832"/>
                </a:cubicBezTo>
                <a:cubicBezTo>
                  <a:pt x="1500451" y="1875536"/>
                  <a:pt x="1746323" y="1556512"/>
                  <a:pt x="1965779" y="1377696"/>
                </a:cubicBezTo>
                <a:cubicBezTo>
                  <a:pt x="2185235" y="1198880"/>
                  <a:pt x="2506291" y="1042416"/>
                  <a:pt x="2770451" y="1011936"/>
                </a:cubicBezTo>
                <a:cubicBezTo>
                  <a:pt x="3034611" y="981456"/>
                  <a:pt x="3300803" y="1062736"/>
                  <a:pt x="3550739" y="1194816"/>
                </a:cubicBezTo>
                <a:cubicBezTo>
                  <a:pt x="3800675" y="1326896"/>
                  <a:pt x="4074995" y="1540256"/>
                  <a:pt x="4270067" y="1804416"/>
                </a:cubicBezTo>
                <a:cubicBezTo>
                  <a:pt x="4465139" y="2068576"/>
                  <a:pt x="4629731" y="2515616"/>
                  <a:pt x="4721171" y="2779776"/>
                </a:cubicBezTo>
                <a:cubicBezTo>
                  <a:pt x="4812611" y="3043936"/>
                  <a:pt x="4815659" y="3216656"/>
                  <a:pt x="4818707" y="3389376"/>
                </a:cubicBezTo>
              </a:path>
            </a:pathLst>
          </a:custGeom>
          <a:noFill/>
          <a:ln w="22225" cmpd="sng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941651 w 4818707"/>
                      <a:gd name="connsiteY0" fmla="*/ 0 h 3389376"/>
                      <a:gd name="connsiteX1" fmla="*/ 1734131 w 4818707"/>
                      <a:gd name="connsiteY1" fmla="*/ 304800 h 3389376"/>
                      <a:gd name="connsiteX2" fmla="*/ 1819475 w 4818707"/>
                      <a:gd name="connsiteY2" fmla="*/ 1072896 h 3389376"/>
                      <a:gd name="connsiteX3" fmla="*/ 1185491 w 4818707"/>
                      <a:gd name="connsiteY3" fmla="*/ 1402080 h 3389376"/>
                      <a:gd name="connsiteX4" fmla="*/ 112595 w 4818707"/>
                      <a:gd name="connsiteY4" fmla="*/ 1865376 h 3389376"/>
                      <a:gd name="connsiteX5" fmla="*/ 136979 w 4818707"/>
                      <a:gd name="connsiteY5" fmla="*/ 2572512 h 3389376"/>
                      <a:gd name="connsiteX6" fmla="*/ 1039187 w 4818707"/>
                      <a:gd name="connsiteY6" fmla="*/ 2999232 h 3389376"/>
                      <a:gd name="connsiteX7" fmla="*/ 1977971 w 4818707"/>
                      <a:gd name="connsiteY7" fmla="*/ 2560320 h 3389376"/>
                      <a:gd name="connsiteX8" fmla="*/ 2294963 w 4818707"/>
                      <a:gd name="connsiteY8" fmla="*/ 1719072 h 3389376"/>
                      <a:gd name="connsiteX9" fmla="*/ 2941139 w 4818707"/>
                      <a:gd name="connsiteY9" fmla="*/ 1438656 h 3389376"/>
                      <a:gd name="connsiteX10" fmla="*/ 3501971 w 4818707"/>
                      <a:gd name="connsiteY10" fmla="*/ 1840992 h 3389376"/>
                      <a:gd name="connsiteX11" fmla="*/ 3294707 w 4818707"/>
                      <a:gd name="connsiteY11" fmla="*/ 2670048 h 3389376"/>
                      <a:gd name="connsiteX12" fmla="*/ 2465651 w 4818707"/>
                      <a:gd name="connsiteY12" fmla="*/ 2926080 h 3389376"/>
                      <a:gd name="connsiteX13" fmla="*/ 1685363 w 4818707"/>
                      <a:gd name="connsiteY13" fmla="*/ 2633472 h 3389376"/>
                      <a:gd name="connsiteX14" fmla="*/ 1453715 w 4818707"/>
                      <a:gd name="connsiteY14" fmla="*/ 2084832 h 3389376"/>
                      <a:gd name="connsiteX15" fmla="*/ 1965779 w 4818707"/>
                      <a:gd name="connsiteY15" fmla="*/ 1377696 h 3389376"/>
                      <a:gd name="connsiteX16" fmla="*/ 2770451 w 4818707"/>
                      <a:gd name="connsiteY16" fmla="*/ 1011936 h 3389376"/>
                      <a:gd name="connsiteX17" fmla="*/ 3550739 w 4818707"/>
                      <a:gd name="connsiteY17" fmla="*/ 1194816 h 3389376"/>
                      <a:gd name="connsiteX18" fmla="*/ 4270067 w 4818707"/>
                      <a:gd name="connsiteY18" fmla="*/ 1804416 h 3389376"/>
                      <a:gd name="connsiteX19" fmla="*/ 4721171 w 4818707"/>
                      <a:gd name="connsiteY19" fmla="*/ 2779776 h 3389376"/>
                      <a:gd name="connsiteX20" fmla="*/ 4818707 w 4818707"/>
                      <a:gd name="connsiteY20" fmla="*/ 3389376 h 3389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818707" h="3389376" extrusionOk="0">
                        <a:moveTo>
                          <a:pt x="941651" y="0"/>
                        </a:moveTo>
                        <a:cubicBezTo>
                          <a:pt x="1237389" y="46122"/>
                          <a:pt x="1527268" y="148713"/>
                          <a:pt x="1734131" y="304800"/>
                        </a:cubicBezTo>
                        <a:cubicBezTo>
                          <a:pt x="1925971" y="493202"/>
                          <a:pt x="1890944" y="890651"/>
                          <a:pt x="1819475" y="1072896"/>
                        </a:cubicBezTo>
                        <a:cubicBezTo>
                          <a:pt x="1682697" y="1300051"/>
                          <a:pt x="1465751" y="1293324"/>
                          <a:pt x="1185491" y="1402080"/>
                        </a:cubicBezTo>
                        <a:cubicBezTo>
                          <a:pt x="844225" y="1503091"/>
                          <a:pt x="339628" y="1695284"/>
                          <a:pt x="112595" y="1865376"/>
                        </a:cubicBezTo>
                        <a:cubicBezTo>
                          <a:pt x="-22559" y="2065146"/>
                          <a:pt x="462" y="2346668"/>
                          <a:pt x="136979" y="2572512"/>
                        </a:cubicBezTo>
                        <a:cubicBezTo>
                          <a:pt x="249706" y="2755101"/>
                          <a:pt x="675037" y="3055229"/>
                          <a:pt x="1039187" y="2999232"/>
                        </a:cubicBezTo>
                        <a:cubicBezTo>
                          <a:pt x="1341915" y="2958061"/>
                          <a:pt x="1750980" y="2798271"/>
                          <a:pt x="1977971" y="2560320"/>
                        </a:cubicBezTo>
                        <a:cubicBezTo>
                          <a:pt x="2234631" y="2373477"/>
                          <a:pt x="2150673" y="1909920"/>
                          <a:pt x="2294963" y="1719072"/>
                        </a:cubicBezTo>
                        <a:cubicBezTo>
                          <a:pt x="2430900" y="1528151"/>
                          <a:pt x="2750496" y="1426943"/>
                          <a:pt x="2941139" y="1438656"/>
                        </a:cubicBezTo>
                        <a:cubicBezTo>
                          <a:pt x="3147815" y="1467175"/>
                          <a:pt x="3449129" y="1698793"/>
                          <a:pt x="3501971" y="1840992"/>
                        </a:cubicBezTo>
                        <a:cubicBezTo>
                          <a:pt x="3593756" y="2096835"/>
                          <a:pt x="3508577" y="2539606"/>
                          <a:pt x="3294707" y="2670048"/>
                        </a:cubicBezTo>
                        <a:cubicBezTo>
                          <a:pt x="3154055" y="2822819"/>
                          <a:pt x="2748288" y="2864380"/>
                          <a:pt x="2465651" y="2926080"/>
                        </a:cubicBezTo>
                        <a:cubicBezTo>
                          <a:pt x="2190049" y="2921196"/>
                          <a:pt x="1806080" y="2740603"/>
                          <a:pt x="1685363" y="2633472"/>
                        </a:cubicBezTo>
                        <a:cubicBezTo>
                          <a:pt x="1469735" y="2489930"/>
                          <a:pt x="1388070" y="2255582"/>
                          <a:pt x="1453715" y="2084832"/>
                        </a:cubicBezTo>
                        <a:cubicBezTo>
                          <a:pt x="1503953" y="1828172"/>
                          <a:pt x="1691304" y="1588638"/>
                          <a:pt x="1965779" y="1377696"/>
                        </a:cubicBezTo>
                        <a:cubicBezTo>
                          <a:pt x="2177142" y="1213351"/>
                          <a:pt x="2546469" y="1072271"/>
                          <a:pt x="2770451" y="1011936"/>
                        </a:cubicBezTo>
                        <a:cubicBezTo>
                          <a:pt x="3031683" y="1051064"/>
                          <a:pt x="3354721" y="1030753"/>
                          <a:pt x="3550739" y="1194816"/>
                        </a:cubicBezTo>
                        <a:cubicBezTo>
                          <a:pt x="3773507" y="1370027"/>
                          <a:pt x="4041776" y="1542027"/>
                          <a:pt x="4270067" y="1804416"/>
                        </a:cubicBezTo>
                        <a:cubicBezTo>
                          <a:pt x="4501841" y="2141247"/>
                          <a:pt x="4569023" y="2547630"/>
                          <a:pt x="4721171" y="2779776"/>
                        </a:cubicBezTo>
                        <a:cubicBezTo>
                          <a:pt x="4813976" y="3036128"/>
                          <a:pt x="4805543" y="3216083"/>
                          <a:pt x="4818707" y="3389376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7B8EE44-B2AB-4205-8935-7247A43F6B7A}"/>
              </a:ext>
            </a:extLst>
          </p:cNvPr>
          <p:cNvSpPr/>
          <p:nvPr/>
        </p:nvSpPr>
        <p:spPr>
          <a:xfrm>
            <a:off x="1541654" y="2266950"/>
            <a:ext cx="4753350" cy="3659114"/>
          </a:xfrm>
          <a:custGeom>
            <a:avLst/>
            <a:gdLst>
              <a:gd name="connsiteX0" fmla="*/ 287146 w 4753350"/>
              <a:gd name="connsiteY0" fmla="*/ 0 h 3659114"/>
              <a:gd name="connsiteX1" fmla="*/ 1950846 w 4753350"/>
              <a:gd name="connsiteY1" fmla="*/ 57150 h 3659114"/>
              <a:gd name="connsiteX2" fmla="*/ 3081146 w 4753350"/>
              <a:gd name="connsiteY2" fmla="*/ 533400 h 3659114"/>
              <a:gd name="connsiteX3" fmla="*/ 3328796 w 4753350"/>
              <a:gd name="connsiteY3" fmla="*/ 1193800 h 3659114"/>
              <a:gd name="connsiteX4" fmla="*/ 3157346 w 4753350"/>
              <a:gd name="connsiteY4" fmla="*/ 2012950 h 3659114"/>
              <a:gd name="connsiteX5" fmla="*/ 2192146 w 4753350"/>
              <a:gd name="connsiteY5" fmla="*/ 2527300 h 3659114"/>
              <a:gd name="connsiteX6" fmla="*/ 1214246 w 4753350"/>
              <a:gd name="connsiteY6" fmla="*/ 2540000 h 3659114"/>
              <a:gd name="connsiteX7" fmla="*/ 693546 w 4753350"/>
              <a:gd name="connsiteY7" fmla="*/ 2101850 h 3659114"/>
              <a:gd name="connsiteX8" fmla="*/ 141096 w 4753350"/>
              <a:gd name="connsiteY8" fmla="*/ 2292350 h 3659114"/>
              <a:gd name="connsiteX9" fmla="*/ 14096 w 4753350"/>
              <a:gd name="connsiteY9" fmla="*/ 2800350 h 3659114"/>
              <a:gd name="connsiteX10" fmla="*/ 395096 w 4753350"/>
              <a:gd name="connsiteY10" fmla="*/ 3244850 h 3659114"/>
              <a:gd name="connsiteX11" fmla="*/ 1245996 w 4753350"/>
              <a:gd name="connsiteY11" fmla="*/ 3600450 h 3659114"/>
              <a:gd name="connsiteX12" fmla="*/ 2903346 w 4753350"/>
              <a:gd name="connsiteY12" fmla="*/ 3568700 h 3659114"/>
              <a:gd name="connsiteX13" fmla="*/ 4471796 w 4753350"/>
              <a:gd name="connsiteY13" fmla="*/ 2736850 h 3659114"/>
              <a:gd name="connsiteX14" fmla="*/ 4687696 w 4753350"/>
              <a:gd name="connsiteY14" fmla="*/ 1079500 h 3659114"/>
              <a:gd name="connsiteX15" fmla="*/ 3722496 w 4753350"/>
              <a:gd name="connsiteY15" fmla="*/ 596900 h 3659114"/>
              <a:gd name="connsiteX16" fmla="*/ 2681096 w 4753350"/>
              <a:gd name="connsiteY16" fmla="*/ 825500 h 3659114"/>
              <a:gd name="connsiteX17" fmla="*/ 1995296 w 4753350"/>
              <a:gd name="connsiteY17" fmla="*/ 1568450 h 3659114"/>
              <a:gd name="connsiteX18" fmla="*/ 1290446 w 4753350"/>
              <a:gd name="connsiteY18" fmla="*/ 1758950 h 3659114"/>
              <a:gd name="connsiteX19" fmla="*/ 795146 w 4753350"/>
              <a:gd name="connsiteY19" fmla="*/ 1282700 h 3659114"/>
              <a:gd name="connsiteX20" fmla="*/ 966596 w 4753350"/>
              <a:gd name="connsiteY20" fmla="*/ 768350 h 3659114"/>
              <a:gd name="connsiteX21" fmla="*/ 1633346 w 4753350"/>
              <a:gd name="connsiteY21" fmla="*/ 533400 h 3659114"/>
              <a:gd name="connsiteX22" fmla="*/ 1880996 w 4753350"/>
              <a:gd name="connsiteY22" fmla="*/ 927100 h 3659114"/>
              <a:gd name="connsiteX23" fmla="*/ 1753996 w 4753350"/>
              <a:gd name="connsiteY23" fmla="*/ 1155700 h 3659114"/>
              <a:gd name="connsiteX24" fmla="*/ 1468246 w 4753350"/>
              <a:gd name="connsiteY24" fmla="*/ 1041400 h 3659114"/>
              <a:gd name="connsiteX25" fmla="*/ 1442846 w 4753350"/>
              <a:gd name="connsiteY25" fmla="*/ 806450 h 3659114"/>
              <a:gd name="connsiteX26" fmla="*/ 1569846 w 4753350"/>
              <a:gd name="connsiteY26" fmla="*/ 603250 h 3659114"/>
              <a:gd name="connsiteX27" fmla="*/ 1652396 w 4753350"/>
              <a:gd name="connsiteY27" fmla="*/ 457200 h 3659114"/>
              <a:gd name="connsiteX28" fmla="*/ 1601596 w 4753350"/>
              <a:gd name="connsiteY28" fmla="*/ 317500 h 3659114"/>
              <a:gd name="connsiteX29" fmla="*/ 1315846 w 4753350"/>
              <a:gd name="connsiteY29" fmla="*/ 304800 h 3659114"/>
              <a:gd name="connsiteX30" fmla="*/ 630046 w 4753350"/>
              <a:gd name="connsiteY30" fmla="*/ 768350 h 3659114"/>
              <a:gd name="connsiteX31" fmla="*/ 128396 w 4753350"/>
              <a:gd name="connsiteY31" fmla="*/ 730250 h 365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753350" h="3659114">
                <a:moveTo>
                  <a:pt x="287146" y="0"/>
                </a:moveTo>
                <a:lnTo>
                  <a:pt x="1950846" y="57150"/>
                </a:lnTo>
                <a:cubicBezTo>
                  <a:pt x="2416513" y="146050"/>
                  <a:pt x="2851488" y="343958"/>
                  <a:pt x="3081146" y="533400"/>
                </a:cubicBezTo>
                <a:cubicBezTo>
                  <a:pt x="3310804" y="722842"/>
                  <a:pt x="3316096" y="947208"/>
                  <a:pt x="3328796" y="1193800"/>
                </a:cubicBezTo>
                <a:cubicBezTo>
                  <a:pt x="3341496" y="1440392"/>
                  <a:pt x="3346788" y="1790700"/>
                  <a:pt x="3157346" y="2012950"/>
                </a:cubicBezTo>
                <a:cubicBezTo>
                  <a:pt x="2967904" y="2235200"/>
                  <a:pt x="2515996" y="2439458"/>
                  <a:pt x="2192146" y="2527300"/>
                </a:cubicBezTo>
                <a:cubicBezTo>
                  <a:pt x="1868296" y="2615142"/>
                  <a:pt x="1464013" y="2610908"/>
                  <a:pt x="1214246" y="2540000"/>
                </a:cubicBezTo>
                <a:cubicBezTo>
                  <a:pt x="964479" y="2469092"/>
                  <a:pt x="872404" y="2143125"/>
                  <a:pt x="693546" y="2101850"/>
                </a:cubicBezTo>
                <a:cubicBezTo>
                  <a:pt x="514688" y="2060575"/>
                  <a:pt x="254338" y="2175933"/>
                  <a:pt x="141096" y="2292350"/>
                </a:cubicBezTo>
                <a:cubicBezTo>
                  <a:pt x="27854" y="2408767"/>
                  <a:pt x="-28237" y="2641600"/>
                  <a:pt x="14096" y="2800350"/>
                </a:cubicBezTo>
                <a:cubicBezTo>
                  <a:pt x="56429" y="2959100"/>
                  <a:pt x="189779" y="3111500"/>
                  <a:pt x="395096" y="3244850"/>
                </a:cubicBezTo>
                <a:cubicBezTo>
                  <a:pt x="600413" y="3378200"/>
                  <a:pt x="827954" y="3546475"/>
                  <a:pt x="1245996" y="3600450"/>
                </a:cubicBezTo>
                <a:cubicBezTo>
                  <a:pt x="1664038" y="3654425"/>
                  <a:pt x="2365713" y="3712633"/>
                  <a:pt x="2903346" y="3568700"/>
                </a:cubicBezTo>
                <a:cubicBezTo>
                  <a:pt x="3440979" y="3424767"/>
                  <a:pt x="4174404" y="3151717"/>
                  <a:pt x="4471796" y="2736850"/>
                </a:cubicBezTo>
                <a:cubicBezTo>
                  <a:pt x="4769188" y="2321983"/>
                  <a:pt x="4812579" y="1436158"/>
                  <a:pt x="4687696" y="1079500"/>
                </a:cubicBezTo>
                <a:cubicBezTo>
                  <a:pt x="4562813" y="722842"/>
                  <a:pt x="4056929" y="639233"/>
                  <a:pt x="3722496" y="596900"/>
                </a:cubicBezTo>
                <a:cubicBezTo>
                  <a:pt x="3388063" y="554567"/>
                  <a:pt x="2968963" y="663575"/>
                  <a:pt x="2681096" y="825500"/>
                </a:cubicBezTo>
                <a:cubicBezTo>
                  <a:pt x="2393229" y="987425"/>
                  <a:pt x="2227071" y="1412875"/>
                  <a:pt x="1995296" y="1568450"/>
                </a:cubicBezTo>
                <a:cubicBezTo>
                  <a:pt x="1763521" y="1724025"/>
                  <a:pt x="1490471" y="1806575"/>
                  <a:pt x="1290446" y="1758950"/>
                </a:cubicBezTo>
                <a:cubicBezTo>
                  <a:pt x="1090421" y="1711325"/>
                  <a:pt x="849121" y="1447800"/>
                  <a:pt x="795146" y="1282700"/>
                </a:cubicBezTo>
                <a:cubicBezTo>
                  <a:pt x="741171" y="1117600"/>
                  <a:pt x="826896" y="893233"/>
                  <a:pt x="966596" y="768350"/>
                </a:cubicBezTo>
                <a:cubicBezTo>
                  <a:pt x="1106296" y="643467"/>
                  <a:pt x="1480946" y="506942"/>
                  <a:pt x="1633346" y="533400"/>
                </a:cubicBezTo>
                <a:cubicBezTo>
                  <a:pt x="1785746" y="559858"/>
                  <a:pt x="1860888" y="823383"/>
                  <a:pt x="1880996" y="927100"/>
                </a:cubicBezTo>
                <a:cubicBezTo>
                  <a:pt x="1901104" y="1030817"/>
                  <a:pt x="1822788" y="1136650"/>
                  <a:pt x="1753996" y="1155700"/>
                </a:cubicBezTo>
                <a:cubicBezTo>
                  <a:pt x="1685204" y="1174750"/>
                  <a:pt x="1520104" y="1099608"/>
                  <a:pt x="1468246" y="1041400"/>
                </a:cubicBezTo>
                <a:cubicBezTo>
                  <a:pt x="1416388" y="983192"/>
                  <a:pt x="1425913" y="879475"/>
                  <a:pt x="1442846" y="806450"/>
                </a:cubicBezTo>
                <a:cubicBezTo>
                  <a:pt x="1459779" y="733425"/>
                  <a:pt x="1534921" y="661458"/>
                  <a:pt x="1569846" y="603250"/>
                </a:cubicBezTo>
                <a:cubicBezTo>
                  <a:pt x="1604771" y="545042"/>
                  <a:pt x="1647104" y="504825"/>
                  <a:pt x="1652396" y="457200"/>
                </a:cubicBezTo>
                <a:cubicBezTo>
                  <a:pt x="1657688" y="409575"/>
                  <a:pt x="1657688" y="342900"/>
                  <a:pt x="1601596" y="317500"/>
                </a:cubicBezTo>
                <a:cubicBezTo>
                  <a:pt x="1545504" y="292100"/>
                  <a:pt x="1477771" y="229658"/>
                  <a:pt x="1315846" y="304800"/>
                </a:cubicBezTo>
                <a:cubicBezTo>
                  <a:pt x="1153921" y="379942"/>
                  <a:pt x="827954" y="697442"/>
                  <a:pt x="630046" y="768350"/>
                </a:cubicBezTo>
                <a:cubicBezTo>
                  <a:pt x="432138" y="839258"/>
                  <a:pt x="280267" y="784754"/>
                  <a:pt x="128396" y="730250"/>
                </a:cubicBezTo>
              </a:path>
            </a:pathLst>
          </a:custGeom>
          <a:noFill/>
          <a:ln w="222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D2E0F9E-7624-46F3-B6B3-86D65B6F9E71}"/>
              </a:ext>
            </a:extLst>
          </p:cNvPr>
          <p:cNvSpPr/>
          <p:nvPr/>
        </p:nvSpPr>
        <p:spPr>
          <a:xfrm>
            <a:off x="1062955" y="4478729"/>
            <a:ext cx="4128031" cy="1553771"/>
          </a:xfrm>
          <a:custGeom>
            <a:avLst/>
            <a:gdLst>
              <a:gd name="connsiteX0" fmla="*/ 10195 w 4128031"/>
              <a:gd name="connsiteY0" fmla="*/ 1528371 h 1553771"/>
              <a:gd name="connsiteX1" fmla="*/ 130845 w 4128031"/>
              <a:gd name="connsiteY1" fmla="*/ 652071 h 1553771"/>
              <a:gd name="connsiteX2" fmla="*/ 930945 w 4128031"/>
              <a:gd name="connsiteY2" fmla="*/ 93271 h 1553771"/>
              <a:gd name="connsiteX3" fmla="*/ 1838995 w 4128031"/>
              <a:gd name="connsiteY3" fmla="*/ 42471 h 1553771"/>
              <a:gd name="connsiteX4" fmla="*/ 2594645 w 4128031"/>
              <a:gd name="connsiteY4" fmla="*/ 525071 h 1553771"/>
              <a:gd name="connsiteX5" fmla="*/ 3216945 w 4128031"/>
              <a:gd name="connsiteY5" fmla="*/ 956871 h 1553771"/>
              <a:gd name="connsiteX6" fmla="*/ 3813845 w 4128031"/>
              <a:gd name="connsiteY6" fmla="*/ 918771 h 1553771"/>
              <a:gd name="connsiteX7" fmla="*/ 4099595 w 4128031"/>
              <a:gd name="connsiteY7" fmla="*/ 601271 h 1553771"/>
              <a:gd name="connsiteX8" fmla="*/ 4048795 w 4128031"/>
              <a:gd name="connsiteY8" fmla="*/ 302821 h 1553771"/>
              <a:gd name="connsiteX9" fmla="*/ 3489995 w 4128031"/>
              <a:gd name="connsiteY9" fmla="*/ 258371 h 1553771"/>
              <a:gd name="connsiteX10" fmla="*/ 2956595 w 4128031"/>
              <a:gd name="connsiteY10" fmla="*/ 442521 h 1553771"/>
              <a:gd name="connsiteX11" fmla="*/ 2518445 w 4128031"/>
              <a:gd name="connsiteY11" fmla="*/ 874321 h 1553771"/>
              <a:gd name="connsiteX12" fmla="*/ 2404145 w 4128031"/>
              <a:gd name="connsiteY12" fmla="*/ 1553771 h 155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28031" h="1553771">
                <a:moveTo>
                  <a:pt x="10195" y="1528371"/>
                </a:moveTo>
                <a:cubicBezTo>
                  <a:pt x="-6209" y="1209812"/>
                  <a:pt x="-22613" y="891254"/>
                  <a:pt x="130845" y="652071"/>
                </a:cubicBezTo>
                <a:cubicBezTo>
                  <a:pt x="284303" y="412888"/>
                  <a:pt x="646253" y="194871"/>
                  <a:pt x="930945" y="93271"/>
                </a:cubicBezTo>
                <a:cubicBezTo>
                  <a:pt x="1215637" y="-8329"/>
                  <a:pt x="1561712" y="-29496"/>
                  <a:pt x="1838995" y="42471"/>
                </a:cubicBezTo>
                <a:cubicBezTo>
                  <a:pt x="2116278" y="114438"/>
                  <a:pt x="2364987" y="372671"/>
                  <a:pt x="2594645" y="525071"/>
                </a:cubicBezTo>
                <a:cubicBezTo>
                  <a:pt x="2824303" y="677471"/>
                  <a:pt x="3013745" y="891254"/>
                  <a:pt x="3216945" y="956871"/>
                </a:cubicBezTo>
                <a:cubicBezTo>
                  <a:pt x="3420145" y="1022488"/>
                  <a:pt x="3666737" y="978038"/>
                  <a:pt x="3813845" y="918771"/>
                </a:cubicBezTo>
                <a:cubicBezTo>
                  <a:pt x="3960953" y="859504"/>
                  <a:pt x="4060437" y="703929"/>
                  <a:pt x="4099595" y="601271"/>
                </a:cubicBezTo>
                <a:cubicBezTo>
                  <a:pt x="4138753" y="498613"/>
                  <a:pt x="4150395" y="359971"/>
                  <a:pt x="4048795" y="302821"/>
                </a:cubicBezTo>
                <a:cubicBezTo>
                  <a:pt x="3947195" y="245671"/>
                  <a:pt x="3672028" y="235088"/>
                  <a:pt x="3489995" y="258371"/>
                </a:cubicBezTo>
                <a:cubicBezTo>
                  <a:pt x="3307962" y="281654"/>
                  <a:pt x="3118520" y="339863"/>
                  <a:pt x="2956595" y="442521"/>
                </a:cubicBezTo>
                <a:cubicBezTo>
                  <a:pt x="2794670" y="545179"/>
                  <a:pt x="2610520" y="689113"/>
                  <a:pt x="2518445" y="874321"/>
                </a:cubicBezTo>
                <a:cubicBezTo>
                  <a:pt x="2426370" y="1059529"/>
                  <a:pt x="2415257" y="1306650"/>
                  <a:pt x="2404145" y="1553771"/>
                </a:cubicBezTo>
              </a:path>
            </a:pathLst>
          </a:custGeom>
          <a:noFill/>
          <a:ln w="222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A675815-8DF6-47A6-B79E-AA69CF95B6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7"/>
          <a:stretch/>
        </p:blipFill>
        <p:spPr>
          <a:xfrm>
            <a:off x="4055173" y="9360884"/>
            <a:ext cx="2802827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0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1.28205E-6 C 0.17708 -1.28205E-6 0.35509 -1.28205E-6 0.53171 -1.28205E-6 C 0.69444 -1.28205E-6 0.87315 -1.28205E-6 1.03588 -1.28205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06" y="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1883ED-FE1F-4BCF-AECA-2A7F25762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86" y="113824"/>
            <a:ext cx="6589028" cy="92249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3000" dirty="0">
                <a:latin typeface="Ubuntu" panose="020B0504030602030204" pitchFamily="34" charset="0"/>
              </a:rPr>
              <a:t>Stacja 2 - Różnice</a:t>
            </a:r>
            <a:br>
              <a:rPr lang="pl-PL" sz="3000" dirty="0">
                <a:latin typeface="+mn-lt"/>
              </a:rPr>
            </a:br>
            <a:r>
              <a:rPr lang="pl-PL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Odnajdź 7 różnic pomiędzy obrazkami. Zaznacz je kółkiem i zaznacz je na górnym obrazku.</a:t>
            </a:r>
            <a:endParaRPr lang="de-DE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A95D6C-3275-45F1-8861-562CA9BCE9F6}"/>
              </a:ext>
            </a:extLst>
          </p:cNvPr>
          <p:cNvSpPr/>
          <p:nvPr/>
        </p:nvSpPr>
        <p:spPr>
          <a:xfrm>
            <a:off x="0" y="9197735"/>
            <a:ext cx="6858000" cy="7082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18C5498-B651-4FAA-B594-EFEB20174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0884"/>
            <a:ext cx="4105275" cy="1143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078128-AE21-4290-86C0-8127F07391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7"/>
          <a:stretch/>
        </p:blipFill>
        <p:spPr>
          <a:xfrm>
            <a:off x="4055174" y="9429464"/>
            <a:ext cx="1121106" cy="45719"/>
          </a:xfrm>
          <a:prstGeom prst="rect">
            <a:avLst/>
          </a:prstGeom>
        </p:spPr>
      </p:pic>
      <p:pic>
        <p:nvPicPr>
          <p:cNvPr id="54" name="Picture 53" descr="A picture containing clock, building, front, sitting&#10;&#10;Description automatically generated">
            <a:extLst>
              <a:ext uri="{FF2B5EF4-FFF2-40B4-BE49-F238E27FC236}">
                <a16:creationId xmlns:a16="http://schemas.microsoft.com/office/drawing/2014/main" id="{0F0E9E27-3AFD-4D83-B26A-D5A0F879E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06" y="7973568"/>
            <a:ext cx="3348694" cy="1387316"/>
          </a:xfrm>
          <a:prstGeom prst="rect">
            <a:avLst/>
          </a:prstGeom>
        </p:spPr>
      </p:pic>
      <p:pic>
        <p:nvPicPr>
          <p:cNvPr id="52" name="Picture 51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C32D9D31-23B9-45FE-AF03-B28DCBC5CB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68578" y="8182691"/>
            <a:ext cx="3681984" cy="1235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72044A-3D11-4D89-A3D5-C430A3A05D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7"/>
          <a:stretch/>
        </p:blipFill>
        <p:spPr>
          <a:xfrm>
            <a:off x="4055173" y="9360884"/>
            <a:ext cx="2802827" cy="114300"/>
          </a:xfrm>
          <a:prstGeom prst="rect">
            <a:avLst/>
          </a:prstGeom>
        </p:spPr>
      </p:pic>
      <p:pic>
        <p:nvPicPr>
          <p:cNvPr id="5" name="Picture 4" descr="A picture containing toy, bedroom, room, drawing&#10;&#10;Description automatically generated">
            <a:extLst>
              <a:ext uri="{FF2B5EF4-FFF2-40B4-BE49-F238E27FC236}">
                <a16:creationId xmlns:a16="http://schemas.microsoft.com/office/drawing/2014/main" id="{EBB1B0C2-BAB9-46F0-9AEC-BAF47BC4A2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1070610"/>
            <a:ext cx="4546345" cy="68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1.28205E-6 C 0.17708 -1.28205E-6 0.35509 -1.28205E-6 0.53171 -1.28205E-6 C 0.69444 -1.28205E-6 0.87315 -1.28205E-6 1.03588 -1.28205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06" y="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ouse Cartoon Log Cabin - Cartoon House Transparent Background, HD Png  Download , Transparent Png Image - PNGitem">
            <a:extLst>
              <a:ext uri="{FF2B5EF4-FFF2-40B4-BE49-F238E27FC236}">
                <a16:creationId xmlns:a16="http://schemas.microsoft.com/office/drawing/2014/main" id="{592536D3-14A7-4CFC-8280-731836471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0487"/>
            <a:ext cx="6731536" cy="54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C1883ED-FE1F-4BCF-AECA-2A7F25762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86" y="113824"/>
            <a:ext cx="6589028" cy="92249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3000" dirty="0">
                <a:latin typeface="Ubuntu" panose="020B0504030602030204" pitchFamily="34" charset="0"/>
              </a:rPr>
              <a:t>Stacja 3 – Mój dom</a:t>
            </a:r>
            <a:br>
              <a:rPr lang="pl-PL" sz="3000" dirty="0">
                <a:latin typeface="Ubuntu" panose="020B0504030602030204" pitchFamily="34" charset="0"/>
              </a:rPr>
            </a:br>
            <a:r>
              <a:rPr lang="pl-PL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Otocz pętlą litery </a:t>
            </a:r>
            <a:r>
              <a:rPr lang="pl-PL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m,</a:t>
            </a:r>
            <a:r>
              <a:rPr lang="pl-PL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l-PL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M </a:t>
            </a:r>
            <a:r>
              <a:rPr lang="pl-PL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 wyrazach.</a:t>
            </a:r>
            <a:endParaRPr lang="de-DE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A95D6C-3275-45F1-8861-562CA9BCE9F6}"/>
              </a:ext>
            </a:extLst>
          </p:cNvPr>
          <p:cNvSpPr/>
          <p:nvPr/>
        </p:nvSpPr>
        <p:spPr>
          <a:xfrm>
            <a:off x="0" y="9197735"/>
            <a:ext cx="6858000" cy="70826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18C5498-B651-4FAA-B594-EFEB20174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0884"/>
            <a:ext cx="4105275" cy="1143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078128-AE21-4290-86C0-8127F07391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7"/>
          <a:stretch/>
        </p:blipFill>
        <p:spPr>
          <a:xfrm>
            <a:off x="4055174" y="9429464"/>
            <a:ext cx="1121106" cy="45719"/>
          </a:xfrm>
          <a:prstGeom prst="rect">
            <a:avLst/>
          </a:prstGeom>
        </p:spPr>
      </p:pic>
      <p:pic>
        <p:nvPicPr>
          <p:cNvPr id="54" name="Picture 53" descr="A picture containing clock, building, front, sitting&#10;&#10;Description automatically generated">
            <a:extLst>
              <a:ext uri="{FF2B5EF4-FFF2-40B4-BE49-F238E27FC236}">
                <a16:creationId xmlns:a16="http://schemas.microsoft.com/office/drawing/2014/main" id="{0F0E9E27-3AFD-4D83-B26A-D5A0F879E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06" y="7973568"/>
            <a:ext cx="3348694" cy="1387316"/>
          </a:xfrm>
          <a:prstGeom prst="rect">
            <a:avLst/>
          </a:prstGeom>
        </p:spPr>
      </p:pic>
      <p:pic>
        <p:nvPicPr>
          <p:cNvPr id="52" name="Picture 51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C32D9D31-23B9-45FE-AF03-B28DCBC5CB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68578" y="8182691"/>
            <a:ext cx="3681984" cy="12353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62F695-2061-4E58-BEBB-EDB8542773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7"/>
          <a:stretch/>
        </p:blipFill>
        <p:spPr>
          <a:xfrm>
            <a:off x="4055173" y="9360884"/>
            <a:ext cx="2802827" cy="114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1AE668-4C11-4E81-B10C-8564F45FCEF3}"/>
              </a:ext>
            </a:extLst>
          </p:cNvPr>
          <p:cNvSpPr txBox="1"/>
          <p:nvPr/>
        </p:nvSpPr>
        <p:spPr>
          <a:xfrm>
            <a:off x="3272847" y="6177824"/>
            <a:ext cx="9265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okno</a:t>
            </a:r>
            <a:endParaRPr lang="de-D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D6434-7F7C-492F-BCF3-276D0521CF92}"/>
              </a:ext>
            </a:extLst>
          </p:cNvPr>
          <p:cNvSpPr txBox="1"/>
          <p:nvPr/>
        </p:nvSpPr>
        <p:spPr>
          <a:xfrm>
            <a:off x="4550949" y="4166144"/>
            <a:ext cx="9265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dach</a:t>
            </a:r>
            <a:endParaRPr lang="de-D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771519-F11B-4C82-B4C2-66681D5B07A9}"/>
              </a:ext>
            </a:extLst>
          </p:cNvPr>
          <p:cNvSpPr txBox="1"/>
          <p:nvPr/>
        </p:nvSpPr>
        <p:spPr>
          <a:xfrm>
            <a:off x="1490757" y="3556544"/>
            <a:ext cx="9265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komin</a:t>
            </a:r>
            <a:endParaRPr lang="de-DE" dirty="0"/>
          </a:p>
        </p:txBody>
      </p:sp>
      <p:pic>
        <p:nvPicPr>
          <p:cNvPr id="5130" name="Picture 10" descr="Cartoon Smoke in Toon Shader">
            <a:extLst>
              <a:ext uri="{FF2B5EF4-FFF2-40B4-BE49-F238E27FC236}">
                <a16:creationId xmlns:a16="http://schemas.microsoft.com/office/drawing/2014/main" id="{EE3F786B-6329-46A0-AC0B-DF37DEBAB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r="17278"/>
          <a:stretch/>
        </p:blipFill>
        <p:spPr bwMode="auto">
          <a:xfrm>
            <a:off x="2417349" y="1375114"/>
            <a:ext cx="1494853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246123-BC7A-4E5B-9198-B51451D21124}"/>
              </a:ext>
            </a:extLst>
          </p:cNvPr>
          <p:cNvSpPr txBox="1"/>
          <p:nvPr/>
        </p:nvSpPr>
        <p:spPr>
          <a:xfrm>
            <a:off x="3128581" y="1921693"/>
            <a:ext cx="9265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DYM</a:t>
            </a:r>
            <a:endParaRPr lang="de-D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1B0BB2-3DF8-4C34-B7BE-2F9D375D686D}"/>
              </a:ext>
            </a:extLst>
          </p:cNvPr>
          <p:cNvSpPr txBox="1"/>
          <p:nvPr/>
        </p:nvSpPr>
        <p:spPr>
          <a:xfrm>
            <a:off x="5367813" y="6177824"/>
            <a:ext cx="9265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drzwi</a:t>
            </a:r>
            <a:endParaRPr lang="de-DE" dirty="0"/>
          </a:p>
        </p:txBody>
      </p:sp>
      <p:pic>
        <p:nvPicPr>
          <p:cNvPr id="5132" name="Picture 12" descr="Red Poppy Flower PNG Clip Art Image | Gallery Yopriceville - High-Quality  Images and Transparent PNG Free Clipart">
            <a:extLst>
              <a:ext uri="{FF2B5EF4-FFF2-40B4-BE49-F238E27FC236}">
                <a16:creationId xmlns:a16="http://schemas.microsoft.com/office/drawing/2014/main" id="{A7EBB252-D43A-4026-9CAA-C744A37F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1039"/>
            <a:ext cx="826489" cy="151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7DE86C-DC9C-469B-A2B2-7ADED6AE8E7E}"/>
              </a:ext>
            </a:extLst>
          </p:cNvPr>
          <p:cNvSpPr txBox="1"/>
          <p:nvPr/>
        </p:nvSpPr>
        <p:spPr>
          <a:xfrm>
            <a:off x="83914" y="6362490"/>
            <a:ext cx="9265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MAK</a:t>
            </a:r>
            <a:endParaRPr lang="de-DE" dirty="0"/>
          </a:p>
        </p:txBody>
      </p:sp>
      <p:pic>
        <p:nvPicPr>
          <p:cNvPr id="5134" name="Picture 14" descr="Cartoon Clouds PNG Clip Art - Best WEB Clipart">
            <a:extLst>
              <a:ext uri="{FF2B5EF4-FFF2-40B4-BE49-F238E27FC236}">
                <a16:creationId xmlns:a16="http://schemas.microsoft.com/office/drawing/2014/main" id="{01AC9793-ABFE-47D1-9CBC-3ED71C4C3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2" y="1133445"/>
            <a:ext cx="1413629" cy="11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artoon Clouds PNG Clip Art - Best WEB Clipart">
            <a:extLst>
              <a:ext uri="{FF2B5EF4-FFF2-40B4-BE49-F238E27FC236}">
                <a16:creationId xmlns:a16="http://schemas.microsoft.com/office/drawing/2014/main" id="{E6AA8750-96EF-490A-A0B4-5CE81CC61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79" y="1097082"/>
            <a:ext cx="1413629" cy="11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7D6399B-0B8B-4595-8794-755264064F8F}"/>
              </a:ext>
            </a:extLst>
          </p:cNvPr>
          <p:cNvSpPr txBox="1"/>
          <p:nvPr/>
        </p:nvSpPr>
        <p:spPr>
          <a:xfrm>
            <a:off x="5355715" y="1451576"/>
            <a:ext cx="92659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chmury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35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1.28205E-6 C 0.17708 -1.28205E-6 0.35509 -1.28205E-6 0.53171 -1.28205E-6 C 0.69444 -1.28205E-6 0.87315 -1.28205E-6 1.03588 -1.28205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06" y="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1883ED-FE1F-4BCF-AECA-2A7F25762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792" y="289863"/>
            <a:ext cx="6589028" cy="138731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3000" dirty="0">
                <a:latin typeface="Ubuntu" panose="020B0504030602030204" pitchFamily="34" charset="0"/>
              </a:rPr>
              <a:t>Stacja 4 – Kolorowe sylaby</a:t>
            </a:r>
            <a:br>
              <a:rPr lang="pl-PL" sz="3000" dirty="0">
                <a:latin typeface="+mn-lt"/>
              </a:rPr>
            </a:br>
            <a:r>
              <a:rPr lang="pl-PL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Znajdź i pokoloruj na obrazku elementy, których nazwy zaczynają się głoską </a:t>
            </a:r>
            <a:r>
              <a:rPr lang="pl-PL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m</a:t>
            </a:r>
            <a:r>
              <a:rPr lang="pl-PL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br>
              <a:rPr lang="pl-PL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pl-PL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Podziel te wyrazy na sylaby. Jaką sylabę słyszysz w nagłosie (na początku) tych słów? Zaśpiewaj tę sylabę najpierw głośno, a później cicho. </a:t>
            </a:r>
            <a:endParaRPr lang="de-DE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A95D6C-3275-45F1-8861-562CA9BCE9F6}"/>
              </a:ext>
            </a:extLst>
          </p:cNvPr>
          <p:cNvSpPr/>
          <p:nvPr/>
        </p:nvSpPr>
        <p:spPr>
          <a:xfrm>
            <a:off x="0" y="9197735"/>
            <a:ext cx="6858000" cy="7082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18C5498-B651-4FAA-B594-EFEB20174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0884"/>
            <a:ext cx="4105275" cy="1143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078128-AE21-4290-86C0-8127F07391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7"/>
          <a:stretch/>
        </p:blipFill>
        <p:spPr>
          <a:xfrm>
            <a:off x="4055174" y="9429464"/>
            <a:ext cx="1121106" cy="45719"/>
          </a:xfrm>
          <a:prstGeom prst="rect">
            <a:avLst/>
          </a:prstGeom>
        </p:spPr>
      </p:pic>
      <p:pic>
        <p:nvPicPr>
          <p:cNvPr id="54" name="Picture 53" descr="A picture containing clock, building, front, sitting&#10;&#10;Description automatically generated">
            <a:extLst>
              <a:ext uri="{FF2B5EF4-FFF2-40B4-BE49-F238E27FC236}">
                <a16:creationId xmlns:a16="http://schemas.microsoft.com/office/drawing/2014/main" id="{0F0E9E27-3AFD-4D83-B26A-D5A0F879E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06" y="7973568"/>
            <a:ext cx="3348694" cy="1387316"/>
          </a:xfrm>
          <a:prstGeom prst="rect">
            <a:avLst/>
          </a:prstGeom>
        </p:spPr>
      </p:pic>
      <p:pic>
        <p:nvPicPr>
          <p:cNvPr id="52" name="Picture 51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C32D9D31-23B9-45FE-AF03-B28DCBC5CB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68578" y="8182691"/>
            <a:ext cx="3681984" cy="1235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72044A-3D11-4D89-A3D5-C430A3A05D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7"/>
          <a:stretch/>
        </p:blipFill>
        <p:spPr>
          <a:xfrm>
            <a:off x="4055173" y="9360884"/>
            <a:ext cx="2802827" cy="114300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639E729-0B94-4E0C-A2C9-2C6A04570E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/>
          <a:stretch/>
        </p:blipFill>
        <p:spPr>
          <a:xfrm>
            <a:off x="219497" y="2521672"/>
            <a:ext cx="6419005" cy="53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1.28205E-6 C 0.17708 -1.28205E-6 0.35509 -1.28205E-6 0.53171 -1.28205E-6 C 0.69444 -1.28205E-6 0.87315 -1.28205E-6 1.03588 -1.28205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06" y="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1883ED-FE1F-4BCF-AECA-2A7F25762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86" y="113824"/>
            <a:ext cx="6589028" cy="5617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3000" dirty="0">
                <a:latin typeface="Ubuntu" panose="020B0504030602030204" pitchFamily="34" charset="0"/>
              </a:rPr>
              <a:t>Stacja 5 </a:t>
            </a:r>
            <a:r>
              <a:rPr lang="en-GB" sz="3000" dirty="0">
                <a:latin typeface="Ubuntu" panose="020B0504030602030204" pitchFamily="34" charset="0"/>
              </a:rPr>
              <a:t>- </a:t>
            </a:r>
            <a:r>
              <a:rPr lang="en-GB" sz="3000" dirty="0" err="1">
                <a:latin typeface="Ubuntu" panose="020B0504030602030204" pitchFamily="34" charset="0"/>
              </a:rPr>
              <a:t>Piszemy</a:t>
            </a:r>
            <a:r>
              <a:rPr lang="en-GB" sz="3000" dirty="0">
                <a:latin typeface="Ubuntu" panose="020B0504030602030204" pitchFamily="34" charset="0"/>
              </a:rPr>
              <a:t> </a:t>
            </a:r>
            <a:r>
              <a:rPr lang="pl-PL" sz="3000" dirty="0">
                <a:latin typeface="Ubuntu" panose="020B0504030602030204" pitchFamily="34" charset="0"/>
              </a:rPr>
              <a:t>i czytamy.</a:t>
            </a:r>
            <a:endParaRPr lang="de-DE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A95D6C-3275-45F1-8861-562CA9BCE9F6}"/>
              </a:ext>
            </a:extLst>
          </p:cNvPr>
          <p:cNvSpPr/>
          <p:nvPr/>
        </p:nvSpPr>
        <p:spPr>
          <a:xfrm>
            <a:off x="0" y="9197735"/>
            <a:ext cx="6858000" cy="7082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18C5498-B651-4FAA-B594-EFEB20174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0884"/>
            <a:ext cx="4105275" cy="1143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078128-AE21-4290-86C0-8127F07391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7"/>
          <a:stretch/>
        </p:blipFill>
        <p:spPr>
          <a:xfrm>
            <a:off x="4055174" y="9429464"/>
            <a:ext cx="1121106" cy="45719"/>
          </a:xfrm>
          <a:prstGeom prst="rect">
            <a:avLst/>
          </a:prstGeom>
        </p:spPr>
      </p:pic>
      <p:pic>
        <p:nvPicPr>
          <p:cNvPr id="54" name="Picture 53" descr="A picture containing clock, building, front, sitting&#10;&#10;Description automatically generated">
            <a:extLst>
              <a:ext uri="{FF2B5EF4-FFF2-40B4-BE49-F238E27FC236}">
                <a16:creationId xmlns:a16="http://schemas.microsoft.com/office/drawing/2014/main" id="{0F0E9E27-3AFD-4D83-B26A-D5A0F879E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06" y="7973568"/>
            <a:ext cx="3348694" cy="1387316"/>
          </a:xfrm>
          <a:prstGeom prst="rect">
            <a:avLst/>
          </a:prstGeom>
        </p:spPr>
      </p:pic>
      <p:pic>
        <p:nvPicPr>
          <p:cNvPr id="52" name="Picture 51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C32D9D31-23B9-45FE-AF03-B28DCBC5CB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68578" y="8182691"/>
            <a:ext cx="3681984" cy="12353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B4C616-5D7B-4FE6-A0C6-BE18A452E1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7"/>
          <a:stretch/>
        </p:blipFill>
        <p:spPr>
          <a:xfrm>
            <a:off x="4055173" y="9360884"/>
            <a:ext cx="2802827" cy="114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794E06-8298-401B-827D-5C93B562E31D}"/>
              </a:ext>
            </a:extLst>
          </p:cNvPr>
          <p:cNvSpPr txBox="1"/>
          <p:nvPr/>
        </p:nvSpPr>
        <p:spPr>
          <a:xfrm>
            <a:off x="431800" y="1682055"/>
            <a:ext cx="596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F45E0-10CE-4238-995D-2C74F2D961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8725"/>
          <a:stretch/>
        </p:blipFill>
        <p:spPr>
          <a:xfrm>
            <a:off x="431800" y="1479477"/>
            <a:ext cx="6049306" cy="1012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1D214A-3FF4-4AAE-8BB5-CC2F9B6E63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2963"/>
          <a:stretch/>
        </p:blipFill>
        <p:spPr>
          <a:xfrm>
            <a:off x="469900" y="2703644"/>
            <a:ext cx="5969000" cy="1012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D3A1AD-2009-4B8C-983A-F2AC31C58D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900" y="3927811"/>
            <a:ext cx="1034201" cy="228911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AC00E0-3CDC-4452-A0CF-11EFCF3B4E94}"/>
              </a:ext>
            </a:extLst>
          </p:cNvPr>
          <p:cNvCxnSpPr>
            <a:cxnSpLocks/>
          </p:cNvCxnSpPr>
          <p:nvPr/>
        </p:nvCxnSpPr>
        <p:spPr>
          <a:xfrm flipV="1">
            <a:off x="1485900" y="3973611"/>
            <a:ext cx="4953000" cy="6350"/>
          </a:xfrm>
          <a:prstGeom prst="line">
            <a:avLst/>
          </a:prstGeom>
          <a:ln w="1270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72A0B4-F388-48C1-9522-8CF8BE21A64E}"/>
              </a:ext>
            </a:extLst>
          </p:cNvPr>
          <p:cNvCxnSpPr>
            <a:cxnSpLocks/>
          </p:cNvCxnSpPr>
          <p:nvPr/>
        </p:nvCxnSpPr>
        <p:spPr>
          <a:xfrm flipV="1">
            <a:off x="1485900" y="4287774"/>
            <a:ext cx="4953000" cy="6350"/>
          </a:xfrm>
          <a:prstGeom prst="line">
            <a:avLst/>
          </a:prstGeom>
          <a:ln w="1270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B2F50D-9939-48D2-94EE-970A639519DD}"/>
              </a:ext>
            </a:extLst>
          </p:cNvPr>
          <p:cNvCxnSpPr>
            <a:cxnSpLocks/>
          </p:cNvCxnSpPr>
          <p:nvPr/>
        </p:nvCxnSpPr>
        <p:spPr>
          <a:xfrm flipV="1">
            <a:off x="1485900" y="4598762"/>
            <a:ext cx="4953000" cy="6350"/>
          </a:xfrm>
          <a:prstGeom prst="line">
            <a:avLst/>
          </a:prstGeom>
          <a:ln w="1270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3D55BB-039D-4630-8438-81921F943E4C}"/>
              </a:ext>
            </a:extLst>
          </p:cNvPr>
          <p:cNvCxnSpPr>
            <a:cxnSpLocks/>
          </p:cNvCxnSpPr>
          <p:nvPr/>
        </p:nvCxnSpPr>
        <p:spPr>
          <a:xfrm flipV="1">
            <a:off x="1485900" y="4913525"/>
            <a:ext cx="4953000" cy="6350"/>
          </a:xfrm>
          <a:prstGeom prst="line">
            <a:avLst/>
          </a:prstGeom>
          <a:ln w="1270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2209EE-C902-4D5E-B33B-9CF4874D09E4}"/>
              </a:ext>
            </a:extLst>
          </p:cNvPr>
          <p:cNvCxnSpPr>
            <a:cxnSpLocks/>
          </p:cNvCxnSpPr>
          <p:nvPr/>
        </p:nvCxnSpPr>
        <p:spPr>
          <a:xfrm flipV="1">
            <a:off x="1495001" y="5204083"/>
            <a:ext cx="4953000" cy="6350"/>
          </a:xfrm>
          <a:prstGeom prst="line">
            <a:avLst/>
          </a:prstGeom>
          <a:ln w="1270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5C3DF5-77BC-44CA-B5ED-B365DF467497}"/>
              </a:ext>
            </a:extLst>
          </p:cNvPr>
          <p:cNvCxnSpPr>
            <a:cxnSpLocks/>
          </p:cNvCxnSpPr>
          <p:nvPr/>
        </p:nvCxnSpPr>
        <p:spPr>
          <a:xfrm flipV="1">
            <a:off x="1485900" y="5511896"/>
            <a:ext cx="4953000" cy="6350"/>
          </a:xfrm>
          <a:prstGeom prst="line">
            <a:avLst/>
          </a:prstGeom>
          <a:ln w="1270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8A31FA-7DDE-4FD5-96BC-94ECC8DF86D3}"/>
              </a:ext>
            </a:extLst>
          </p:cNvPr>
          <p:cNvCxnSpPr>
            <a:cxnSpLocks/>
          </p:cNvCxnSpPr>
          <p:nvPr/>
        </p:nvCxnSpPr>
        <p:spPr>
          <a:xfrm flipV="1">
            <a:off x="1485900" y="5822884"/>
            <a:ext cx="4953000" cy="6350"/>
          </a:xfrm>
          <a:prstGeom prst="line">
            <a:avLst/>
          </a:prstGeom>
          <a:ln w="1270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48EB91-D4C2-4136-83C2-758D4BC6B0C5}"/>
              </a:ext>
            </a:extLst>
          </p:cNvPr>
          <p:cNvCxnSpPr>
            <a:cxnSpLocks/>
          </p:cNvCxnSpPr>
          <p:nvPr/>
        </p:nvCxnSpPr>
        <p:spPr>
          <a:xfrm flipV="1">
            <a:off x="1485900" y="6130176"/>
            <a:ext cx="4953000" cy="6350"/>
          </a:xfrm>
          <a:prstGeom prst="line">
            <a:avLst/>
          </a:prstGeom>
          <a:ln w="1270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2E59DD5-F3A3-4C85-9D2F-735CB4CA65CD}"/>
              </a:ext>
            </a:extLst>
          </p:cNvPr>
          <p:cNvSpPr txBox="1"/>
          <p:nvPr/>
        </p:nvSpPr>
        <p:spPr>
          <a:xfrm>
            <a:off x="469900" y="6216927"/>
            <a:ext cx="596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Przeczytaj poniższe zdania.</a:t>
            </a:r>
          </a:p>
          <a:p>
            <a:endParaRPr lang="pl-PL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pl-PL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l-PL" sz="1400" dirty="0">
                <a:ea typeface="Roboto Condensed" panose="02000000000000000000" pitchFamily="2" charset="0"/>
              </a:rPr>
              <a:t>Mam               . </a:t>
            </a:r>
            <a:endParaRPr lang="de-DE" sz="1400" dirty="0">
              <a:ea typeface="Roboto Condensed" panose="02000000000000000000" pitchFamily="2" charset="0"/>
            </a:endParaRPr>
          </a:p>
          <a:p>
            <a:endParaRPr lang="pl-PL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pl-PL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l-PL" sz="1400" dirty="0">
                <a:ea typeface="Roboto Condensed" panose="02000000000000000000" pitchFamily="2" charset="0"/>
              </a:rPr>
              <a:t>Mama ma                .</a:t>
            </a:r>
          </a:p>
          <a:p>
            <a:endParaRPr lang="pl-PL" sz="1400" dirty="0">
              <a:ea typeface="Roboto Condensed" panose="02000000000000000000" pitchFamily="2" charset="0"/>
            </a:endParaRPr>
          </a:p>
          <a:p>
            <a:endParaRPr lang="pl-PL" sz="1400" dirty="0">
              <a:ea typeface="Roboto Condensed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856149-05A1-4D73-9D5C-58AA653BD02F}"/>
              </a:ext>
            </a:extLst>
          </p:cNvPr>
          <p:cNvSpPr txBox="1"/>
          <p:nvPr/>
        </p:nvSpPr>
        <p:spPr>
          <a:xfrm>
            <a:off x="469900" y="744141"/>
            <a:ext cx="596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Napisz litery po śladzie.</a:t>
            </a:r>
            <a:endParaRPr lang="de-DE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148" name="Picture 4" descr="3 Colors. Kobiety 3D Jump Style Rysunek Animowany Komiks Ramię Torby.  dziewczyny Mieszane Kolory 2D Stereoskopowe Torebka. Chic Ręcznie Torba|handbag  styles|hand bagshoulder bags - AliExpress">
            <a:extLst>
              <a:ext uri="{FF2B5EF4-FFF2-40B4-BE49-F238E27FC236}">
                <a16:creationId xmlns:a16="http://schemas.microsoft.com/office/drawing/2014/main" id="{3A64B19E-8782-4D30-A4FB-7AC934559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t="12506" r="13084" b="5531"/>
          <a:stretch/>
        </p:blipFill>
        <p:spPr bwMode="auto">
          <a:xfrm>
            <a:off x="1353027" y="7577634"/>
            <a:ext cx="509588" cy="56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ŁKA DO PONOWNEGO ZŁOŻENIA - Ułóż Puzzle Online za darmo na Puzzle Factory">
            <a:extLst>
              <a:ext uri="{FF2B5EF4-FFF2-40B4-BE49-F238E27FC236}">
                <a16:creationId xmlns:a16="http://schemas.microsoft.com/office/drawing/2014/main" id="{0D10F4DC-3F5B-4EFA-AA31-BB459DD9A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81" y="6928129"/>
            <a:ext cx="509587" cy="5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1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1.28205E-6 C 0.17708 -1.28205E-6 0.35509 -1.28205E-6 0.53171 -1.28205E-6 C 0.69444 -1.28205E-6 0.87315 -1.28205E-6 1.03588 -1.28205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06" y="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1883ED-FE1F-4BCF-AECA-2A7F25762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86" y="267680"/>
            <a:ext cx="6589028" cy="117659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3000" dirty="0">
                <a:latin typeface="Ubuntu" panose="020B0504030602030204" pitchFamily="34" charset="0"/>
              </a:rPr>
              <a:t>Stacja 6 – Rodzina to mój mały świat</a:t>
            </a:r>
            <a:br>
              <a:rPr lang="pl-PL" sz="3000" dirty="0">
                <a:latin typeface="+mn-lt"/>
              </a:rPr>
            </a:br>
            <a:r>
              <a:rPr lang="pl-PL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Wysłuchaj uważnie piosenkę i odpowiedz na poniższe pytania.  </a:t>
            </a:r>
            <a:br>
              <a:rPr lang="pl-PL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pl-PL" sz="1600" dirty="0">
                <a:latin typeface="Roboto Condensed" panose="02000000000000000000" pitchFamily="2" charset="0"/>
                <a:ea typeface="Roboto Condensed" panose="02000000000000000000" pitchFamily="2" charset="0"/>
                <a:hlinkClick r:id="rId3"/>
              </a:rPr>
              <a:t>https://youtu.be/9CAEhPUDlA4</a:t>
            </a:r>
            <a:r>
              <a:rPr lang="pl-PL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de-DE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A95D6C-3275-45F1-8861-562CA9BCE9F6}"/>
              </a:ext>
            </a:extLst>
          </p:cNvPr>
          <p:cNvSpPr/>
          <p:nvPr/>
        </p:nvSpPr>
        <p:spPr>
          <a:xfrm>
            <a:off x="0" y="9197735"/>
            <a:ext cx="6858000" cy="70826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18C5498-B651-4FAA-B594-EFEB20174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0884"/>
            <a:ext cx="4105275" cy="1143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078128-AE21-4290-86C0-8127F07391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7"/>
          <a:stretch/>
        </p:blipFill>
        <p:spPr>
          <a:xfrm>
            <a:off x="4055174" y="9429464"/>
            <a:ext cx="1121106" cy="45719"/>
          </a:xfrm>
          <a:prstGeom prst="rect">
            <a:avLst/>
          </a:prstGeom>
        </p:spPr>
      </p:pic>
      <p:pic>
        <p:nvPicPr>
          <p:cNvPr id="54" name="Picture 53" descr="A picture containing clock, building, front, sitting&#10;&#10;Description automatically generated">
            <a:extLst>
              <a:ext uri="{FF2B5EF4-FFF2-40B4-BE49-F238E27FC236}">
                <a16:creationId xmlns:a16="http://schemas.microsoft.com/office/drawing/2014/main" id="{0F0E9E27-3AFD-4D83-B26A-D5A0F879E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06" y="7973568"/>
            <a:ext cx="3348694" cy="1387316"/>
          </a:xfrm>
          <a:prstGeom prst="rect">
            <a:avLst/>
          </a:prstGeom>
        </p:spPr>
      </p:pic>
      <p:pic>
        <p:nvPicPr>
          <p:cNvPr id="52" name="Picture 51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C32D9D31-23B9-45FE-AF03-B28DCBC5CB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68578" y="8182691"/>
            <a:ext cx="3681984" cy="12353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B4C616-5D7B-4FE6-A0C6-BE18A452E1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7"/>
          <a:stretch/>
        </p:blipFill>
        <p:spPr>
          <a:xfrm>
            <a:off x="4055173" y="9360884"/>
            <a:ext cx="2802827" cy="114300"/>
          </a:xfrm>
          <a:prstGeom prst="rect">
            <a:avLst/>
          </a:prstGeom>
        </p:spPr>
      </p:pic>
      <p:pic>
        <p:nvPicPr>
          <p:cNvPr id="3" name="Online Media 2" title="Piosenka - Moja wesoła rodzinka">
            <a:hlinkClick r:id="" action="ppaction://media"/>
            <a:extLst>
              <a:ext uri="{FF2B5EF4-FFF2-40B4-BE49-F238E27FC236}">
                <a16:creationId xmlns:a16="http://schemas.microsoft.com/office/drawing/2014/main" id="{202B9D3D-853F-44AF-B88B-E2285CF0F5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480481" y="1723309"/>
            <a:ext cx="4057650" cy="30410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E886AF-0C6F-4BBD-A42F-B72B46C98808}"/>
              </a:ext>
            </a:extLst>
          </p:cNvPr>
          <p:cNvSpPr txBox="1"/>
          <p:nvPr/>
        </p:nvSpPr>
        <p:spPr>
          <a:xfrm>
            <a:off x="396240" y="5043370"/>
            <a:ext cx="6065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Pytania do piosenki:</a:t>
            </a:r>
          </a:p>
          <a:p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O kim opowiadała piosenka?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Jakie serce miała mama?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Jaki był świat z tatą?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Dlaczego chłopiec siedział w kącie?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Jak było w domu rodzeństwa?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Czy piosenka była wesoła czy smutna?</a:t>
            </a:r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2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1.28205E-6 C 0.17708 -1.28205E-6 0.35509 -1.28205E-6 0.53171 -1.28205E-6 C 0.69444 -1.28205E-6 0.87315 -1.28205E-6 1.03588 -1.28205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06" y="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1883ED-FE1F-4BCF-AECA-2A7F25762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86" y="113824"/>
            <a:ext cx="6589028" cy="5617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3000" dirty="0">
                <a:latin typeface="Ubuntu" panose="020B0504030602030204" pitchFamily="34" charset="0"/>
              </a:rPr>
              <a:t>Stacja 7 – M jak matematyka</a:t>
            </a:r>
            <a:endParaRPr lang="de-DE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A95D6C-3275-45F1-8861-562CA9BCE9F6}"/>
              </a:ext>
            </a:extLst>
          </p:cNvPr>
          <p:cNvSpPr/>
          <p:nvPr/>
        </p:nvSpPr>
        <p:spPr>
          <a:xfrm>
            <a:off x="0" y="9197735"/>
            <a:ext cx="6858000" cy="7082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18C5498-B651-4FAA-B594-EFEB20174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0884"/>
            <a:ext cx="4105275" cy="1143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078128-AE21-4290-86C0-8127F07391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7"/>
          <a:stretch/>
        </p:blipFill>
        <p:spPr>
          <a:xfrm>
            <a:off x="4055174" y="9429464"/>
            <a:ext cx="1121106" cy="45719"/>
          </a:xfrm>
          <a:prstGeom prst="rect">
            <a:avLst/>
          </a:prstGeom>
        </p:spPr>
      </p:pic>
      <p:pic>
        <p:nvPicPr>
          <p:cNvPr id="54" name="Picture 53" descr="A picture containing clock, building, front, sitting&#10;&#10;Description automatically generated">
            <a:extLst>
              <a:ext uri="{FF2B5EF4-FFF2-40B4-BE49-F238E27FC236}">
                <a16:creationId xmlns:a16="http://schemas.microsoft.com/office/drawing/2014/main" id="{0F0E9E27-3AFD-4D83-B26A-D5A0F879E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06" y="7973568"/>
            <a:ext cx="3348694" cy="1387316"/>
          </a:xfrm>
          <a:prstGeom prst="rect">
            <a:avLst/>
          </a:prstGeom>
        </p:spPr>
      </p:pic>
      <p:pic>
        <p:nvPicPr>
          <p:cNvPr id="52" name="Picture 51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C32D9D31-23B9-45FE-AF03-B28DCBC5CB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68578" y="8182691"/>
            <a:ext cx="3681984" cy="12353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B4C616-5D7B-4FE6-A0C6-BE18A452E1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7"/>
          <a:stretch/>
        </p:blipFill>
        <p:spPr>
          <a:xfrm>
            <a:off x="4055173" y="9360884"/>
            <a:ext cx="2802827" cy="114300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3712C63-18D1-4321-9A09-B9599E0E9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331404"/>
              </p:ext>
            </p:extLst>
          </p:nvPr>
        </p:nvGraphicFramePr>
        <p:xfrm>
          <a:off x="1142999" y="1504583"/>
          <a:ext cx="4572001" cy="14838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143">
                  <a:extLst>
                    <a:ext uri="{9D8B030D-6E8A-4147-A177-3AD203B41FA5}">
                      <a16:colId xmlns:a16="http://schemas.microsoft.com/office/drawing/2014/main" val="646069582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28848925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718050253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439568543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49826652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464126416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378351297"/>
                    </a:ext>
                  </a:extLst>
                </a:gridCol>
              </a:tblGrid>
              <a:tr h="371348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pl-PL" sz="135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3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pl-PL" sz="135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de-DE" sz="13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pl-PL" sz="135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3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pl-PL" sz="135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endParaRPr lang="de-DE" sz="13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de-DE" sz="13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de-DE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de-DE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18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=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90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=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784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=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4001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3F514B5-A111-4510-B1BE-4CE8AE48F355}"/>
              </a:ext>
            </a:extLst>
          </p:cNvPr>
          <p:cNvSpPr txBox="1"/>
          <p:nvPr/>
        </p:nvSpPr>
        <p:spPr>
          <a:xfrm>
            <a:off x="469900" y="744141"/>
            <a:ext cx="596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Wpisz właściwe liczby w okienka.</a:t>
            </a:r>
            <a:endParaRPr lang="de-DE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2CE9B-E838-45C0-AFA2-341929C5A355}"/>
              </a:ext>
            </a:extLst>
          </p:cNvPr>
          <p:cNvSpPr txBox="1"/>
          <p:nvPr/>
        </p:nvSpPr>
        <p:spPr>
          <a:xfrm>
            <a:off x="469900" y="3236699"/>
            <a:ext cx="596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Połącz z dziewczynką tyle jabłek, ile wskazuje cyfra. Ile jabłek zostało?</a:t>
            </a:r>
          </a:p>
        </p:txBody>
      </p:sp>
      <p:pic>
        <p:nvPicPr>
          <p:cNvPr id="7170" name="Picture 2" descr="Premium Vector | Cute little girl cartoon">
            <a:extLst>
              <a:ext uri="{FF2B5EF4-FFF2-40B4-BE49-F238E27FC236}">
                <a16:creationId xmlns:a16="http://schemas.microsoft.com/office/drawing/2014/main" id="{DAFE2544-7899-4E48-94FD-A3F62670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1" y="3796440"/>
            <a:ext cx="869156" cy="11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remium Vector | Cute little girl cartoon">
            <a:extLst>
              <a:ext uri="{FF2B5EF4-FFF2-40B4-BE49-F238E27FC236}">
                <a16:creationId xmlns:a16="http://schemas.microsoft.com/office/drawing/2014/main" id="{207355E7-C071-45E8-A1F8-2A26C1EE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1" y="5134198"/>
            <a:ext cx="869156" cy="11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remium Vector | Cute little girl cartoon">
            <a:extLst>
              <a:ext uri="{FF2B5EF4-FFF2-40B4-BE49-F238E27FC236}">
                <a16:creationId xmlns:a16="http://schemas.microsoft.com/office/drawing/2014/main" id="{063B623F-0493-4467-899D-956B2A139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1" y="6467134"/>
            <a:ext cx="869156" cy="11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035680-3786-4A90-9EBD-348BD8FD7715}"/>
              </a:ext>
            </a:extLst>
          </p:cNvPr>
          <p:cNvSpPr/>
          <p:nvPr/>
        </p:nvSpPr>
        <p:spPr>
          <a:xfrm>
            <a:off x="1339057" y="4426757"/>
            <a:ext cx="426720" cy="461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  <a:endParaRPr lang="de-DE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055A046-15FA-4910-8211-408483329140}"/>
              </a:ext>
            </a:extLst>
          </p:cNvPr>
          <p:cNvSpPr/>
          <p:nvPr/>
        </p:nvSpPr>
        <p:spPr>
          <a:xfrm>
            <a:off x="1339057" y="5770211"/>
            <a:ext cx="426720" cy="461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2</a:t>
            </a:r>
            <a:endParaRPr lang="de-DE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15F4512-6C5A-4B8C-8EE0-57B9FAC39702}"/>
              </a:ext>
            </a:extLst>
          </p:cNvPr>
          <p:cNvSpPr/>
          <p:nvPr/>
        </p:nvSpPr>
        <p:spPr>
          <a:xfrm>
            <a:off x="1339057" y="7145629"/>
            <a:ext cx="426720" cy="461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3</a:t>
            </a:r>
            <a:endParaRPr lang="de-DE" dirty="0"/>
          </a:p>
        </p:txBody>
      </p:sp>
      <p:pic>
        <p:nvPicPr>
          <p:cNvPr id="7172" name="Picture 4" descr="Apple Cartoon Images, Stock Photos &amp; Vectors | Shutterstock">
            <a:extLst>
              <a:ext uri="{FF2B5EF4-FFF2-40B4-BE49-F238E27FC236}">
                <a16:creationId xmlns:a16="http://schemas.microsoft.com/office/drawing/2014/main" id="{A7325C56-2193-4EC8-A4DA-840867858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8"/>
          <a:stretch/>
        </p:blipFill>
        <p:spPr bwMode="auto">
          <a:xfrm>
            <a:off x="2322351" y="3932901"/>
            <a:ext cx="555709" cy="5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pple Cartoon Images, Stock Photos &amp; Vectors | Shutterstock">
            <a:extLst>
              <a:ext uri="{FF2B5EF4-FFF2-40B4-BE49-F238E27FC236}">
                <a16:creationId xmlns:a16="http://schemas.microsoft.com/office/drawing/2014/main" id="{C1E1E5CD-AD4D-43EF-A0BF-42D783CBA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8"/>
          <a:stretch/>
        </p:blipFill>
        <p:spPr bwMode="auto">
          <a:xfrm>
            <a:off x="3677262" y="4317751"/>
            <a:ext cx="555709" cy="5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pple Cartoon Images, Stock Photos &amp; Vectors | Shutterstock">
            <a:extLst>
              <a:ext uri="{FF2B5EF4-FFF2-40B4-BE49-F238E27FC236}">
                <a16:creationId xmlns:a16="http://schemas.microsoft.com/office/drawing/2014/main" id="{2DB3110A-5FB0-4FD8-A483-DF9513D5A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8"/>
          <a:stretch/>
        </p:blipFill>
        <p:spPr bwMode="auto">
          <a:xfrm>
            <a:off x="5241088" y="4229460"/>
            <a:ext cx="555709" cy="5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pple Cartoon Images, Stock Photos &amp; Vectors | Shutterstock">
            <a:extLst>
              <a:ext uri="{FF2B5EF4-FFF2-40B4-BE49-F238E27FC236}">
                <a16:creationId xmlns:a16="http://schemas.microsoft.com/office/drawing/2014/main" id="{B282FC14-073C-415B-9961-0BE66B941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8"/>
          <a:stretch/>
        </p:blipFill>
        <p:spPr bwMode="auto">
          <a:xfrm>
            <a:off x="4337872" y="5358691"/>
            <a:ext cx="555709" cy="5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pple Cartoon Images, Stock Photos &amp; Vectors | Shutterstock">
            <a:extLst>
              <a:ext uri="{FF2B5EF4-FFF2-40B4-BE49-F238E27FC236}">
                <a16:creationId xmlns:a16="http://schemas.microsoft.com/office/drawing/2014/main" id="{A1F401AE-78FC-42B6-839A-F6E0B4677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8"/>
          <a:stretch/>
        </p:blipFill>
        <p:spPr bwMode="auto">
          <a:xfrm>
            <a:off x="2282755" y="5524445"/>
            <a:ext cx="555709" cy="5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pple Cartoon Images, Stock Photos &amp; Vectors | Shutterstock">
            <a:extLst>
              <a:ext uri="{FF2B5EF4-FFF2-40B4-BE49-F238E27FC236}">
                <a16:creationId xmlns:a16="http://schemas.microsoft.com/office/drawing/2014/main" id="{461BA605-19BB-4060-9BDE-FAB225889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8"/>
          <a:stretch/>
        </p:blipFill>
        <p:spPr bwMode="auto">
          <a:xfrm>
            <a:off x="5456586" y="6193834"/>
            <a:ext cx="555709" cy="5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pple Cartoon Images, Stock Photos &amp; Vectors | Shutterstock">
            <a:extLst>
              <a:ext uri="{FF2B5EF4-FFF2-40B4-BE49-F238E27FC236}">
                <a16:creationId xmlns:a16="http://schemas.microsoft.com/office/drawing/2014/main" id="{B61634E2-2032-4BF6-BDD8-291557672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8"/>
          <a:stretch/>
        </p:blipFill>
        <p:spPr bwMode="auto">
          <a:xfrm>
            <a:off x="2079224" y="6877477"/>
            <a:ext cx="555709" cy="5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pple Cartoon Images, Stock Photos &amp; Vectors | Shutterstock">
            <a:extLst>
              <a:ext uri="{FF2B5EF4-FFF2-40B4-BE49-F238E27FC236}">
                <a16:creationId xmlns:a16="http://schemas.microsoft.com/office/drawing/2014/main" id="{43337D25-9830-4B18-AC09-2EF491AC1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8"/>
          <a:stretch/>
        </p:blipFill>
        <p:spPr bwMode="auto">
          <a:xfrm>
            <a:off x="3611580" y="6452296"/>
            <a:ext cx="555709" cy="5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1.28205E-6 C 0.17708 -1.28205E-6 0.35509 -1.28205E-6 0.53171 -1.28205E-6 C 0.69444 -1.28205E-6 0.87315 -1.28205E-6 1.03588 -1.28205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06" y="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8A95D6C-3275-45F1-8861-562CA9BCE9F6}"/>
              </a:ext>
            </a:extLst>
          </p:cNvPr>
          <p:cNvSpPr/>
          <p:nvPr/>
        </p:nvSpPr>
        <p:spPr>
          <a:xfrm>
            <a:off x="0" y="9197735"/>
            <a:ext cx="6858000" cy="7082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18C5498-B651-4FAA-B594-EFEB20174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0884"/>
            <a:ext cx="4105275" cy="1143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078128-AE21-4290-86C0-8127F07391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7"/>
          <a:stretch/>
        </p:blipFill>
        <p:spPr>
          <a:xfrm>
            <a:off x="4055174" y="9429464"/>
            <a:ext cx="1121106" cy="45719"/>
          </a:xfrm>
          <a:prstGeom prst="rect">
            <a:avLst/>
          </a:prstGeom>
        </p:spPr>
      </p:pic>
      <p:pic>
        <p:nvPicPr>
          <p:cNvPr id="54" name="Picture 53" descr="A picture containing clock, building, front, sitting&#10;&#10;Description automatically generated">
            <a:extLst>
              <a:ext uri="{FF2B5EF4-FFF2-40B4-BE49-F238E27FC236}">
                <a16:creationId xmlns:a16="http://schemas.microsoft.com/office/drawing/2014/main" id="{0F0E9E27-3AFD-4D83-B26A-D5A0F879E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06" y="7973568"/>
            <a:ext cx="3348694" cy="1387316"/>
          </a:xfrm>
          <a:prstGeom prst="rect">
            <a:avLst/>
          </a:prstGeom>
        </p:spPr>
      </p:pic>
      <p:pic>
        <p:nvPicPr>
          <p:cNvPr id="52" name="Picture 51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C32D9D31-23B9-45FE-AF03-B28DCBC5CB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68578" y="8182691"/>
            <a:ext cx="3681984" cy="1235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72044A-3D11-4D89-A3D5-C430A3A05D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7"/>
          <a:stretch/>
        </p:blipFill>
        <p:spPr>
          <a:xfrm>
            <a:off x="4055173" y="9360884"/>
            <a:ext cx="2802827" cy="114300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068887A1-548B-4E65-A1A7-E390D9D83665}"/>
              </a:ext>
            </a:extLst>
          </p:cNvPr>
          <p:cNvSpPr txBox="1">
            <a:spLocks/>
          </p:cNvSpPr>
          <p:nvPr/>
        </p:nvSpPr>
        <p:spPr>
          <a:xfrm>
            <a:off x="134486" y="113824"/>
            <a:ext cx="6589028" cy="5617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3000" dirty="0">
                <a:latin typeface="Ubuntu" panose="020B0504030602030204" pitchFamily="34" charset="0"/>
              </a:rPr>
              <a:t>Stacja 8 – Portret</a:t>
            </a:r>
            <a:endParaRPr lang="de-DE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21CD9D-5A6B-4539-8317-160A831CA3E4}"/>
              </a:ext>
            </a:extLst>
          </p:cNvPr>
          <p:cNvSpPr txBox="1"/>
          <p:nvPr/>
        </p:nvSpPr>
        <p:spPr>
          <a:xfrm>
            <a:off x="469900" y="744141"/>
            <a:ext cx="596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Narysuj portret mamy i taty.</a:t>
            </a:r>
            <a:endParaRPr lang="de-DE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196" name="Picture 4" descr="RAMKA DREWNIANA ,GOTOWA , ZŁOTA -30 X 40 PROMOCJA 8775765200 - Allegro.pl">
            <a:extLst>
              <a:ext uri="{FF2B5EF4-FFF2-40B4-BE49-F238E27FC236}">
                <a16:creationId xmlns:a16="http://schemas.microsoft.com/office/drawing/2014/main" id="{48EEFF43-2C93-4334-A947-0E2E19064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r="6564"/>
          <a:stretch/>
        </p:blipFill>
        <p:spPr bwMode="auto">
          <a:xfrm>
            <a:off x="215600" y="2028583"/>
            <a:ext cx="6426800" cy="510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1.28205E-6 C 0.17708 -1.28205E-6 0.35509 -1.28205E-6 0.53171 -1.28205E-6 C 0.69444 -1.28205E-6 0.87315 -1.28205E-6 1.03588 -1.28205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06" y="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522</Words>
  <Application>Microsoft Office PowerPoint</Application>
  <PresentationFormat>A4 Paper (210x297 mm)</PresentationFormat>
  <Paragraphs>100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 Condensed</vt:lpstr>
      <vt:lpstr>Ubuntu</vt:lpstr>
      <vt:lpstr>Office Theme</vt:lpstr>
      <vt:lpstr>PowerPoint Presentation</vt:lpstr>
      <vt:lpstr>Stacja 1 - Labirynt Sprawdź, komu babcia zaniesie kawałek urodzinowego tortu. Powiedz jak wygląda dziecko.</vt:lpstr>
      <vt:lpstr>Stacja 2 - Różnice Odnajdź 7 różnic pomiędzy obrazkami. Zaznacz je kółkiem i zaznacz je na górnym obrazku.</vt:lpstr>
      <vt:lpstr>Stacja 3 – Mój dom Otocz pętlą litery m, M w wyrazach.</vt:lpstr>
      <vt:lpstr>Stacja 4 – Kolorowe sylaby Znajdź i pokoloruj na obrazku elementy, których nazwy zaczynają się głoską m.  Podziel te wyrazy na sylaby. Jaką sylabę słyszysz w nagłosie (na początku) tych słów? Zaśpiewaj tę sylabę najpierw głośno, a później cicho. </vt:lpstr>
      <vt:lpstr>Stacja 5 - Piszemy i czytamy.</vt:lpstr>
      <vt:lpstr>Stacja 6 – Rodzina to mój mały świat Wysłuchaj uważnie piosenkę i odpowiedz na poniższe pytania.   https://youtu.be/9CAEhPUDlA4 </vt:lpstr>
      <vt:lpstr>Stacja 7 – M jak matematyka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Marcin Leszczyk</dc:creator>
  <cp:lastModifiedBy>Marcin Leszczyk</cp:lastModifiedBy>
  <cp:revision>37</cp:revision>
  <dcterms:created xsi:type="dcterms:W3CDTF">2020-10-22T17:42:32Z</dcterms:created>
  <dcterms:modified xsi:type="dcterms:W3CDTF">2020-10-23T06:21:55Z</dcterms:modified>
</cp:coreProperties>
</file>