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86" d="100"/>
          <a:sy n="86" d="100"/>
        </p:scale>
        <p:origin x="53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11/23/2020</a:t>
            </a:fld>
            <a:endParaRPr lang="en-US" spc="5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989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11/23/2020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8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11/23/2020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5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11/23/2020</a:t>
            </a:fld>
            <a:endParaRPr lang="en-US" spc="5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98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11/23/2020</a:t>
            </a:fld>
            <a:endParaRPr lang="en-US" spc="5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289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11/23/2020</a:t>
            </a:fld>
            <a:endParaRPr lang="en-US" spc="5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0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11/23/2020</a:t>
            </a:fld>
            <a:endParaRPr lang="en-US" spc="5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883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11/23/2020</a:t>
            </a:fld>
            <a:endParaRPr lang="en-US" spc="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95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11/23/2020</a:t>
            </a:fld>
            <a:endParaRPr lang="en-US" spc="5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96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11/23/2020</a:t>
            </a:fld>
            <a:endParaRPr lang="en-US" spc="5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78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11/23/2020</a:t>
            </a:fld>
            <a:endParaRPr lang="en-US" spc="5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16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11/23/2020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65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hyperlink" Target="http://www.mozzarella-battipaglia.it/" TargetMode="External"/><Relationship Id="rId7" Type="http://schemas.openxmlformats.org/officeDocument/2006/relationships/hyperlink" Target="http://lazuccacapricciosa.blogspot.com/2013/04/pizza-rossa-ai-tre-formaggi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hyperlink" Target="http://delokos.org/2011/07/13/pizza-blanca-pizza-bianca" TargetMode="External"/><Relationship Id="rId4" Type="http://schemas.openxmlformats.org/officeDocument/2006/relationships/image" Target="../media/image12.jpg"/><Relationship Id="rId9" Type="http://schemas.openxmlformats.org/officeDocument/2006/relationships/hyperlink" Target="https://fr.wikipedia.org/wiki/Mozzarella_di_Bufala_Campan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aaaccademiaaffamatiaffannati.blogspot.com/2012/11/welser-ii-il-castello-di-ambras-ambras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eitaliani.it/2014/03/06/caprese-e-spaghetti-al-pomodoro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naturale.com/ingredienti-indispensabili-da-avere-sempre-a-casa-secondo-gli-chef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lenixblog.blogspot.com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File:Logo_ci_vediamo_domani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upload.wikimedia.org/wikipedia/commons/thumb/2/23/Nablus_souq_pita_118_-_Aug_2011.jpg/1200px-Nablus_souq_pita_118_-_Aug_2011.jpg" TargetMode="External"/><Relationship Id="rId13" Type="http://schemas.openxmlformats.org/officeDocument/2006/relationships/hyperlink" Target="https://2.bp.blogspot.com/-iRT1RqOZ3gM/UKphGHzUW4I/AAAAAAAA4Go/R0DsSRHAQ9U/s1600/features-recipesthroughtheages-schlossambrascookbook-lrg.jpg" TargetMode="External"/><Relationship Id="rId3" Type="http://schemas.openxmlformats.org/officeDocument/2006/relationships/hyperlink" Target="https://www.treccani.it/vocabolario/pizza/" TargetMode="External"/><Relationship Id="rId7" Type="http://schemas.openxmlformats.org/officeDocument/2006/relationships/hyperlink" Target="https://www.tizianacremesini.it/wp-content/uploads/2020/01/marinara-1024x512.jpg" TargetMode="External"/><Relationship Id="rId12" Type="http://schemas.openxmlformats.org/officeDocument/2006/relationships/hyperlink" Target="https://live.staticflickr.com/8609/15992023573_f695944840_b.jpg" TargetMode="External"/><Relationship Id="rId2" Type="http://schemas.openxmlformats.org/officeDocument/2006/relationships/hyperlink" Target="https://www.etimoitaliano.it/2015/02/pizza.html" TargetMode="External"/><Relationship Id="rId16" Type="http://schemas.openxmlformats.org/officeDocument/2006/relationships/hyperlink" Target="https://lh5.googleusercontent.com/-gTPDVEP1Zt0/TXCctfN7_wI/AAAAAAAAABU/BxRTUGlj-80/s1600/Immagin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thumb/c/c0/Pizza_with_tomatoes.jpg/1200px-Pizza_with_tomatoes.jpg" TargetMode="External"/><Relationship Id="rId11" Type="http://schemas.openxmlformats.org/officeDocument/2006/relationships/hyperlink" Target="https://upload.wikimedia.org/wikipedia/commons/1/1b/Vergilius.jpg" TargetMode="External"/><Relationship Id="rId5" Type="http://schemas.openxmlformats.org/officeDocument/2006/relationships/hyperlink" Target="https://beszamel.se.pl/jak-zrobic/pinsa-niskokaloryczna-kuzynka-pizzy-jak-zrobic-rzymska-pinse-antyczny-placek-z-dodatkami,20908/" TargetMode="External"/><Relationship Id="rId15" Type="http://schemas.openxmlformats.org/officeDocument/2006/relationships/hyperlink" Target="https://www.innaturale.com/wp-content/uploads/2020/03/ingredienti-indispensabili-casa.jpg" TargetMode="External"/><Relationship Id="rId10" Type="http://schemas.openxmlformats.org/officeDocument/2006/relationships/hyperlink" Target="https://upload.wikimedia.org/wikipedia/commons/a/a0/Iron_Crown.JPG" TargetMode="External"/><Relationship Id="rId4" Type="http://schemas.openxmlformats.org/officeDocument/2006/relationships/hyperlink" Target="http://www.dentrofuori.it/la-storia-della-pinsa-romana/" TargetMode="External"/><Relationship Id="rId9" Type="http://schemas.openxmlformats.org/officeDocument/2006/relationships/hyperlink" Target="https://lamiacucina.files.wordpress.com/2018/06/pinsa-romana-20180620_120610.jpg" TargetMode="External"/><Relationship Id="rId14" Type="http://schemas.openxmlformats.org/officeDocument/2006/relationships/hyperlink" Target="https://www.comeitaliani.it/wp-content/uploads/2014/03/ingredienti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Pizz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zianacremesini.it/per-fortuna-ce-la-pizza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amiacucina.blog/category/pizza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Pita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Longobardowie" TargetMode="External"/><Relationship Id="rId7" Type="http://schemas.openxmlformats.org/officeDocument/2006/relationships/hyperlink" Target="https://en.wikipedia.org/wiki/Crown_(headgear)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hyperlink" Target="https://hu.wikipedia.org/wiki/Lombardia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amiacucina.blog/2018/06/17/pinsa-romana-die-bessere-pizza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Focaccia" TargetMode="Externa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wergiliusz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elokos.org/2011/07/13/pizza-blanca-pizza-bianca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thepizzabike/15992023573" TargetMode="Externa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134DCE-A98E-4B54-90FC-FFA9477029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3448" b="122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4C7668F-D780-E246-AC66-14C6F36990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pl-PL" dirty="0"/>
              <a:t>Słów kilka o słowie </a:t>
            </a:r>
            <a:r>
              <a:rPr lang="pl-PL" i="1" dirty="0"/>
              <a:t>Pizza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C0C1BA5-331A-BA49-B5C6-80EA988465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t">
            <a:normAutofit/>
          </a:bodyPr>
          <a:lstStyle/>
          <a:p>
            <a:r>
              <a:rPr lang="pl-PL" dirty="0" err="1">
                <a:solidFill>
                  <a:schemeClr val="tx1"/>
                </a:solidFill>
              </a:rPr>
              <a:t>Alcune</a:t>
            </a:r>
            <a:r>
              <a:rPr lang="pl-PL" dirty="0">
                <a:solidFill>
                  <a:schemeClr val="tx1"/>
                </a:solidFill>
              </a:rPr>
              <a:t> parole </a:t>
            </a:r>
            <a:r>
              <a:rPr lang="pl-PL" dirty="0" err="1">
                <a:solidFill>
                  <a:schemeClr val="tx1"/>
                </a:solidFill>
              </a:rPr>
              <a:t>sulla</a:t>
            </a:r>
            <a:r>
              <a:rPr lang="pl-PL" dirty="0">
                <a:solidFill>
                  <a:schemeClr val="tx1"/>
                </a:solidFill>
              </a:rPr>
              <a:t> parola </a:t>
            </a:r>
            <a:r>
              <a:rPr lang="pl-PL" i="1" dirty="0">
                <a:solidFill>
                  <a:schemeClr val="tx1"/>
                </a:solidFill>
              </a:rPr>
              <a:t>pizza</a:t>
            </a:r>
          </a:p>
        </p:txBody>
      </p:sp>
    </p:spTree>
    <p:extLst>
      <p:ext uri="{BB962C8B-B14F-4D97-AF65-F5344CB8AC3E}">
        <p14:creationId xmlns:p14="http://schemas.microsoft.com/office/powerpoint/2010/main" val="3231039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Obraz zawierający żywność, wewnątrz, talerz, stół&#10;&#10;Opis wygenerowany automatycznie">
            <a:extLst>
              <a:ext uri="{FF2B5EF4-FFF2-40B4-BE49-F238E27FC236}">
                <a16:creationId xmlns:a16="http://schemas.microsoft.com/office/drawing/2014/main" id="{A20DACF7-BFE8-6D42-A4BD-D116AC1AFB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634" r="3" b="42217"/>
          <a:stretch/>
        </p:blipFill>
        <p:spPr>
          <a:xfrm>
            <a:off x="20" y="5137904"/>
            <a:ext cx="5315041" cy="172009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D353839-ED56-49C4-A7CE-B1911A79D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0E2534D-33F8-3948-9F0D-73DE3C241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732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pl-PL" dirty="0"/>
              <a:t>Kilka wyjaśnień</a:t>
            </a:r>
          </a:p>
        </p:txBody>
      </p:sp>
      <p:pic>
        <p:nvPicPr>
          <p:cNvPr id="5" name="Obraz 4" descr="Obraz zawierający pizza, żywność, ser, wewnątrz&#10;&#10;Opis wygenerowany automatycznie">
            <a:extLst>
              <a:ext uri="{FF2B5EF4-FFF2-40B4-BE49-F238E27FC236}">
                <a16:creationId xmlns:a16="http://schemas.microsoft.com/office/drawing/2014/main" id="{7BA822FE-2D51-8D45-8D6E-3F1E5FE3A7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31968" r="3" b="19730"/>
          <a:stretch/>
        </p:blipFill>
        <p:spPr>
          <a:xfrm>
            <a:off x="20" y="-2"/>
            <a:ext cx="5315041" cy="1713699"/>
          </a:xfrm>
          <a:prstGeom prst="rect">
            <a:avLst/>
          </a:prstGeom>
        </p:spPr>
      </p:pic>
      <p:pic>
        <p:nvPicPr>
          <p:cNvPr id="8" name="Obraz 7" descr="Obraz zawierający żywność, część, plasterek, wewnątrz&#10;&#10;Opis wygenerowany automatycznie">
            <a:extLst>
              <a:ext uri="{FF2B5EF4-FFF2-40B4-BE49-F238E27FC236}">
                <a16:creationId xmlns:a16="http://schemas.microsoft.com/office/drawing/2014/main" id="{D4B202F5-CFB7-6C4B-B614-C1CDBE089DC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0659" r="3" b="28220"/>
          <a:stretch/>
        </p:blipFill>
        <p:spPr>
          <a:xfrm>
            <a:off x="20" y="1713697"/>
            <a:ext cx="5315041" cy="1713698"/>
          </a:xfrm>
          <a:prstGeom prst="rect">
            <a:avLst/>
          </a:prstGeom>
        </p:spPr>
      </p:pic>
      <p:pic>
        <p:nvPicPr>
          <p:cNvPr id="14" name="Obraz 13" descr="Obraz zawierający krowa, trawa, zewnętrzne, ssak&#10;&#10;Opis wygenerowany automatycznie">
            <a:extLst>
              <a:ext uri="{FF2B5EF4-FFF2-40B4-BE49-F238E27FC236}">
                <a16:creationId xmlns:a16="http://schemas.microsoft.com/office/drawing/2014/main" id="{92E5EFED-B001-FC42-BABD-6F3AC5D09E4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23177" r="3" b="34057"/>
          <a:stretch/>
        </p:blipFill>
        <p:spPr>
          <a:xfrm>
            <a:off x="20" y="3427395"/>
            <a:ext cx="5315041" cy="171050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EF6765-7D4A-0648-AF65-0507AE182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732" y="2858703"/>
            <a:ext cx="5285791" cy="30425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pl-PL" sz="1600" dirty="0">
                <a:solidFill>
                  <a:srgbClr val="FFFFFF"/>
                </a:solidFill>
              </a:rPr>
              <a:t>*</a:t>
            </a:r>
            <a:r>
              <a:rPr lang="pl-PL" sz="1600" i="1" dirty="0">
                <a:solidFill>
                  <a:srgbClr val="FFFFFF"/>
                </a:solidFill>
              </a:rPr>
              <a:t>pizza </a:t>
            </a:r>
            <a:r>
              <a:rPr lang="pl-PL" sz="1600" i="1" dirty="0" err="1">
                <a:solidFill>
                  <a:srgbClr val="FFFFFF"/>
                </a:solidFill>
              </a:rPr>
              <a:t>bianca</a:t>
            </a:r>
            <a:r>
              <a:rPr lang="pl-PL" sz="1600" i="1" dirty="0">
                <a:solidFill>
                  <a:srgbClr val="FFFFFF"/>
                </a:solidFill>
              </a:rPr>
              <a:t> </a:t>
            </a:r>
            <a:r>
              <a:rPr lang="pl-PL" sz="1600" dirty="0">
                <a:solidFill>
                  <a:srgbClr val="FFFFFF"/>
                </a:solidFill>
              </a:rPr>
              <a:t>– czyli</a:t>
            </a:r>
            <a:r>
              <a:rPr lang="pl-PL" sz="1600" i="1" dirty="0">
                <a:solidFill>
                  <a:srgbClr val="FFFFFF"/>
                </a:solidFill>
              </a:rPr>
              <a:t> biała </a:t>
            </a:r>
            <a:r>
              <a:rPr lang="pl-PL" sz="1600" dirty="0">
                <a:solidFill>
                  <a:srgbClr val="FFFFFF"/>
                </a:solidFill>
              </a:rPr>
              <a:t>(fot 1)</a:t>
            </a:r>
            <a:r>
              <a:rPr lang="pl-PL" sz="1600" i="1" dirty="0">
                <a:solidFill>
                  <a:srgbClr val="FFFFFF"/>
                </a:solidFill>
              </a:rPr>
              <a:t>. </a:t>
            </a:r>
            <a:r>
              <a:rPr lang="pl-PL" sz="1600" dirty="0">
                <a:solidFill>
                  <a:srgbClr val="FFFFFF"/>
                </a:solidFill>
              </a:rPr>
              <a:t>W odróżnieniu od jej klasycznej wersji, którą jest </a:t>
            </a:r>
            <a:r>
              <a:rPr lang="pl-PL" sz="1600" i="1" dirty="0">
                <a:solidFill>
                  <a:srgbClr val="FFFFFF"/>
                </a:solidFill>
              </a:rPr>
              <a:t>pizza </a:t>
            </a:r>
            <a:r>
              <a:rPr lang="pl-PL" sz="1600" i="1" dirty="0" err="1">
                <a:solidFill>
                  <a:srgbClr val="FFFFFF"/>
                </a:solidFill>
              </a:rPr>
              <a:t>rossa</a:t>
            </a:r>
            <a:r>
              <a:rPr lang="pl-PL" sz="1600" dirty="0">
                <a:solidFill>
                  <a:srgbClr val="FFFFFF"/>
                </a:solidFill>
              </a:rPr>
              <a:t> (</a:t>
            </a:r>
            <a:r>
              <a:rPr lang="pl-PL" sz="1600" i="1" dirty="0">
                <a:solidFill>
                  <a:srgbClr val="FFFFFF"/>
                </a:solidFill>
              </a:rPr>
              <a:t>czerwona</a:t>
            </a:r>
            <a:r>
              <a:rPr lang="pl-PL" sz="1600" dirty="0">
                <a:solidFill>
                  <a:srgbClr val="FFFFFF"/>
                </a:solidFill>
              </a:rPr>
              <a:t> – fot. 2), jest podawana bez dodatku sosu pomidorowego. Stąd jej nazwa – </a:t>
            </a:r>
            <a:r>
              <a:rPr lang="pl-PL" sz="1600" i="1" dirty="0">
                <a:solidFill>
                  <a:srgbClr val="FFFFFF"/>
                </a:solidFill>
              </a:rPr>
              <a:t>biała</a:t>
            </a:r>
            <a:r>
              <a:rPr lang="pl-PL" sz="1600" dirty="0">
                <a:solidFill>
                  <a:srgbClr val="FFFFFF"/>
                </a:solidFill>
              </a:rPr>
              <a:t>. Zaś </a:t>
            </a:r>
            <a:r>
              <a:rPr lang="pl-PL" sz="1600" i="1" dirty="0">
                <a:solidFill>
                  <a:srgbClr val="FFFFFF"/>
                </a:solidFill>
              </a:rPr>
              <a:t>pizza </a:t>
            </a:r>
            <a:r>
              <a:rPr lang="pl-PL" sz="1600" i="1" dirty="0" err="1">
                <a:solidFill>
                  <a:srgbClr val="FFFFFF"/>
                </a:solidFill>
              </a:rPr>
              <a:t>rossa</a:t>
            </a:r>
            <a:r>
              <a:rPr lang="pl-PL" sz="1600" dirty="0">
                <a:solidFill>
                  <a:srgbClr val="FFFFFF"/>
                </a:solidFill>
              </a:rPr>
              <a:t> jest czerwona właśnie za sprawą koloru sosu pomidorowego, którym jest polana. Sos warto doprawić oregano, czosnkiem i odrobiną oliwy z oliwek.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pl-PL" sz="1600" dirty="0">
                <a:solidFill>
                  <a:srgbClr val="FFFFFF"/>
                </a:solidFill>
              </a:rPr>
              <a:t>**</a:t>
            </a:r>
            <a:r>
              <a:rPr lang="pl-PL" sz="1600" i="1" dirty="0">
                <a:solidFill>
                  <a:srgbClr val="FFFFFF"/>
                </a:solidFill>
              </a:rPr>
              <a:t>mozzarella di </a:t>
            </a:r>
            <a:r>
              <a:rPr lang="pl-PL" sz="1600" i="1" dirty="0" err="1">
                <a:solidFill>
                  <a:srgbClr val="FFFFFF"/>
                </a:solidFill>
              </a:rPr>
              <a:t>bufala</a:t>
            </a:r>
            <a:r>
              <a:rPr lang="pl-PL" sz="1600" i="1" dirty="0">
                <a:solidFill>
                  <a:srgbClr val="FFFFFF"/>
                </a:solidFill>
              </a:rPr>
              <a:t> </a:t>
            </a:r>
            <a:r>
              <a:rPr lang="pl-PL" sz="1600" dirty="0">
                <a:solidFill>
                  <a:srgbClr val="FFFFFF"/>
                </a:solidFill>
              </a:rPr>
              <a:t>(fot. 4) – to włoski ser z mleka bawolego (fot. 3).  Wyróżnia się większą zawartością tłuszczu i białka niż sery z mleka krowiego, dzięki czemu nabiera niepowtarzalnego, kremowego smaku. </a:t>
            </a:r>
            <a:r>
              <a:rPr lang="pl-PL" sz="1600" i="1" dirty="0">
                <a:solidFill>
                  <a:srgbClr val="FFFFFF"/>
                </a:solidFill>
              </a:rPr>
              <a:t>Mozzarella di </a:t>
            </a:r>
            <a:r>
              <a:rPr lang="pl-PL" sz="1600" i="1" dirty="0" err="1">
                <a:solidFill>
                  <a:srgbClr val="FFFFFF"/>
                </a:solidFill>
              </a:rPr>
              <a:t>bufala</a:t>
            </a:r>
            <a:r>
              <a:rPr lang="pl-PL" sz="1600" i="1" dirty="0">
                <a:solidFill>
                  <a:srgbClr val="FFFFFF"/>
                </a:solidFill>
              </a:rPr>
              <a:t> </a:t>
            </a:r>
            <a:r>
              <a:rPr lang="pl-PL" sz="1600" dirty="0">
                <a:solidFill>
                  <a:srgbClr val="FFFFFF"/>
                </a:solidFill>
              </a:rPr>
              <a:t>to świeży ser włoski o owalnym kształcie, cienkiej skórce i delikatnym smaku. Idealny ser do pizzy, makaronu i wielu innych potraw.</a:t>
            </a:r>
          </a:p>
        </p:txBody>
      </p:sp>
    </p:spTree>
    <p:extLst>
      <p:ext uri="{BB962C8B-B14F-4D97-AF65-F5344CB8AC3E}">
        <p14:creationId xmlns:p14="http://schemas.microsoft.com/office/powerpoint/2010/main" val="1281642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2C78A67E-563B-9E4F-B8AB-299FCD5247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568" b="134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F42471D-D37E-194F-9947-8AD4B70DF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>
                <a:solidFill>
                  <a:schemeClr val="tx1"/>
                </a:solidFill>
              </a:rPr>
              <a:t>Macie ochotę na </a:t>
            </a:r>
            <a:r>
              <a:rPr lang="en-US" sz="3800" i="1">
                <a:solidFill>
                  <a:schemeClr val="tx1"/>
                </a:solidFill>
              </a:rPr>
              <a:t>pinsę</a:t>
            </a:r>
            <a:r>
              <a:rPr lang="en-US" sz="3800">
                <a:solidFill>
                  <a:schemeClr val="tx1"/>
                </a:solidFill>
              </a:rPr>
              <a:t>? </a:t>
            </a:r>
            <a:r>
              <a:rPr lang="en-US" sz="3800">
                <a:solidFill>
                  <a:schemeClr val="tx1"/>
                </a:solidFill>
                <a:sym typeface="Wingdings" pitchFamily="2" charset="2"/>
              </a:rPr>
              <a:t> </a:t>
            </a:r>
            <a:endParaRPr lang="en-US" sz="3800">
              <a:solidFill>
                <a:schemeClr val="tx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59B517-7412-C141-9753-63288843F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194" y="4352544"/>
            <a:ext cx="6801612" cy="123989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Oto </a:t>
            </a:r>
            <a:r>
              <a:rPr lang="en-US" sz="2000" dirty="0" err="1">
                <a:solidFill>
                  <a:schemeClr val="bg1"/>
                </a:solidFill>
              </a:rPr>
              <a:t>przepis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wg</a:t>
            </a:r>
            <a:r>
              <a:rPr lang="en-US" sz="2000" dirty="0">
                <a:solidFill>
                  <a:schemeClr val="bg1"/>
                </a:solidFill>
              </a:rPr>
              <a:t> Marco Ghia – </a:t>
            </a:r>
            <a:r>
              <a:rPr lang="en-US" sz="2000" dirty="0" err="1">
                <a:solidFill>
                  <a:schemeClr val="bg1"/>
                </a:solidFill>
              </a:rPr>
              <a:t>mediolańczyka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który</a:t>
            </a:r>
            <a:r>
              <a:rPr lang="en-US" sz="2000" dirty="0">
                <a:solidFill>
                  <a:schemeClr val="bg1"/>
                </a:solidFill>
              </a:rPr>
              <a:t> od 20 </a:t>
            </a:r>
            <a:r>
              <a:rPr lang="en-US" sz="2000" dirty="0" err="1">
                <a:solidFill>
                  <a:schemeClr val="bg1"/>
                </a:solidFill>
              </a:rPr>
              <a:t>lat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mieszka</a:t>
            </a:r>
            <a:r>
              <a:rPr lang="en-US" sz="2000" dirty="0">
                <a:solidFill>
                  <a:schemeClr val="bg1"/>
                </a:solidFill>
              </a:rPr>
              <a:t> w </a:t>
            </a:r>
            <a:r>
              <a:rPr lang="en-US" sz="2000" dirty="0" err="1">
                <a:solidFill>
                  <a:schemeClr val="bg1"/>
                </a:solidFill>
              </a:rPr>
              <a:t>Polsce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08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tół, tort, żywność, siedzi&#10;&#10;Opis wygenerowany automatycznie">
            <a:extLst>
              <a:ext uri="{FF2B5EF4-FFF2-40B4-BE49-F238E27FC236}">
                <a16:creationId xmlns:a16="http://schemas.microsoft.com/office/drawing/2014/main" id="{EFA10FA8-4EFA-7946-9A81-60B4FFE9C5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913" r="35643"/>
          <a:stretch/>
        </p:blipFill>
        <p:spPr>
          <a:xfrm>
            <a:off x="642" y="10"/>
            <a:ext cx="609600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E81D11F-5FFB-BB48-BCDC-3BA1EEA84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841505"/>
            <a:ext cx="4487298" cy="1174991"/>
          </a:xfrm>
          <a:solidFill>
            <a:schemeClr val="tx1">
              <a:alpha val="6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l-PL" sz="2400">
                <a:solidFill>
                  <a:schemeClr val="bg1"/>
                </a:solidFill>
              </a:rPr>
              <a:t>składniki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62AAD2-1089-CD49-A208-91A1AC462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941" y="976129"/>
            <a:ext cx="4804931" cy="4919815"/>
          </a:xfrm>
        </p:spPr>
        <p:txBody>
          <a:bodyPr anchor="ctr">
            <a:normAutofit/>
          </a:bodyPr>
          <a:lstStyle/>
          <a:p>
            <a:r>
              <a:rPr lang="pl-PL" dirty="0"/>
              <a:t>1 kg mieszanki mąki pszennej, mąki sojowej </a:t>
            </a:r>
            <a:br>
              <a:rPr lang="pl-PL" dirty="0"/>
            </a:br>
            <a:r>
              <a:rPr lang="pl-PL" dirty="0"/>
              <a:t>i mąki ryżowej w następujących proporcjach:</a:t>
            </a:r>
          </a:p>
          <a:p>
            <a:pPr marL="0" indent="0">
              <a:buNone/>
            </a:pPr>
            <a:r>
              <a:rPr lang="pl-PL" dirty="0"/>
              <a:t>- 800 g mąki pszennej</a:t>
            </a:r>
          </a:p>
          <a:p>
            <a:pPr marL="0" indent="0">
              <a:buNone/>
            </a:pPr>
            <a:r>
              <a:rPr lang="pl-PL" dirty="0"/>
              <a:t>- 150 g mąki ryżowej</a:t>
            </a:r>
          </a:p>
          <a:p>
            <a:pPr marL="0" indent="0">
              <a:buNone/>
            </a:pPr>
            <a:r>
              <a:rPr lang="pl-PL" dirty="0"/>
              <a:t>- 50 g mąki sojowej</a:t>
            </a:r>
          </a:p>
          <a:p>
            <a:pPr marL="0" indent="0">
              <a:buNone/>
            </a:pPr>
            <a:r>
              <a:rPr lang="pl-PL" dirty="0"/>
              <a:t>Oraz:</a:t>
            </a:r>
          </a:p>
          <a:p>
            <a:r>
              <a:rPr lang="pl-PL" dirty="0"/>
              <a:t>1/2 torebeczki suszonych drożdży</a:t>
            </a:r>
          </a:p>
          <a:p>
            <a:r>
              <a:rPr lang="pl-PL" dirty="0"/>
              <a:t>20 g soli</a:t>
            </a:r>
          </a:p>
          <a:p>
            <a:r>
              <a:rPr lang="pl-PL" dirty="0"/>
              <a:t>10 g oliwy </a:t>
            </a:r>
            <a:r>
              <a:rPr lang="pl-PL" dirty="0" err="1"/>
              <a:t>extravergine</a:t>
            </a:r>
            <a:endParaRPr lang="pl-PL" dirty="0"/>
          </a:p>
          <a:p>
            <a:r>
              <a:rPr lang="pl-PL" dirty="0"/>
              <a:t>1 litr zimnej wody prosto z lodówki (tak, aby wilgotność ciasta wynosiło 80%)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9363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FC8C1F-423B-FE4D-867E-D0E5A6803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</p:spPr>
        <p:txBody>
          <a:bodyPr>
            <a:normAutofit/>
          </a:bodyPr>
          <a:lstStyle/>
          <a:p>
            <a:r>
              <a:rPr lang="pl-PL" sz="2400"/>
              <a:t>Przygotowanie</a:t>
            </a:r>
          </a:p>
        </p:txBody>
      </p:sp>
      <p:pic>
        <p:nvPicPr>
          <p:cNvPr id="5" name="Obraz 4" descr="Obraz zawierający wewnątrz, półka, wypełnione, wiele&#10;&#10;Opis wygenerowany automatycznie">
            <a:extLst>
              <a:ext uri="{FF2B5EF4-FFF2-40B4-BE49-F238E27FC236}">
                <a16:creationId xmlns:a16="http://schemas.microsoft.com/office/drawing/2014/main" id="{E9C9A04B-E647-194F-98BB-3C1219239B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872" r="23195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12B493-4FDA-1C48-9D60-39AC90DD0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496" y="2347783"/>
            <a:ext cx="5925310" cy="4263081"/>
          </a:xfrm>
        </p:spPr>
        <p:txBody>
          <a:bodyPr>
            <a:normAutofit lnSpcReduction="10000"/>
          </a:bodyPr>
          <a:lstStyle/>
          <a:p>
            <a:pPr algn="just" fontAlgn="ctr">
              <a:lnSpc>
                <a:spcPct val="90000"/>
              </a:lnSpc>
            </a:pPr>
            <a:r>
              <a:rPr lang="pl-PL" sz="1600" dirty="0"/>
              <a:t>Mieszamy ręcznie trzy rodzaje mąki, po czym dodajemy drożdże </a:t>
            </a:r>
            <a:br>
              <a:rPr lang="pl-PL" sz="1600" dirty="0"/>
            </a:br>
            <a:r>
              <a:rPr lang="pl-PL" sz="1600" dirty="0"/>
              <a:t>i mieszamy ręcznie lub mikserem.</a:t>
            </a:r>
          </a:p>
          <a:p>
            <a:pPr algn="just" fontAlgn="ctr">
              <a:lnSpc>
                <a:spcPct val="90000"/>
              </a:lnSpc>
            </a:pPr>
            <a:r>
              <a:rPr lang="pl-PL" sz="1600" dirty="0"/>
              <a:t>Dodajemy 80% przygotowanej zimnej wody i ugniatamy przez 3-4 minuty.</a:t>
            </a:r>
          </a:p>
          <a:p>
            <a:pPr algn="just" fontAlgn="ctr">
              <a:lnSpc>
                <a:spcPct val="90000"/>
              </a:lnSpc>
            </a:pPr>
            <a:r>
              <a:rPr lang="pl-PL" sz="1600" dirty="0"/>
              <a:t>Dodajemy do ciasta sól i po wymieszaniu dodajemy oliwę. Bardzo dokładnie wyrabiamy ciasto.</a:t>
            </a:r>
          </a:p>
          <a:p>
            <a:pPr algn="just" fontAlgn="ctr">
              <a:lnSpc>
                <a:spcPct val="90000"/>
              </a:lnSpc>
            </a:pPr>
            <a:r>
              <a:rPr lang="pl-PL" sz="1600" dirty="0"/>
              <a:t>Dodajemy resztę zimnej wody i wyrabiamy jeszcze przez 5 minut.</a:t>
            </a:r>
          </a:p>
          <a:p>
            <a:pPr algn="just" fontAlgn="ctr">
              <a:lnSpc>
                <a:spcPct val="90000"/>
              </a:lnSpc>
            </a:pPr>
            <a:r>
              <a:rPr lang="pl-PL" sz="1600" dirty="0"/>
              <a:t>Umieszczamy ciasto w miseczce, którą wkładamy do lodówki na minimum 24 godziny (ale warto potrzymać nawet przez 48 godzin!), po czym wyjmujemy je i dzielimy na małe bochenki. Bochenki zostawiamy w temperaturze pokojowej do momentu, w którym nie podwoją swojej objętości, czyli na mniej więcej </a:t>
            </a:r>
            <a:br>
              <a:rPr lang="pl-PL" sz="1600" dirty="0"/>
            </a:br>
            <a:r>
              <a:rPr lang="pl-PL" sz="1600" dirty="0"/>
              <a:t>3 godziny.</a:t>
            </a:r>
          </a:p>
          <a:p>
            <a:pPr algn="just" fontAlgn="ctr">
              <a:lnSpc>
                <a:spcPct val="90000"/>
              </a:lnSpc>
            </a:pPr>
            <a:r>
              <a:rPr lang="pl-PL" sz="1600" dirty="0"/>
              <a:t>Wyrośnięte bochenki rozwałkowujemy, na wierzchu układamy wybrane dodatki i - tak przygotowane - kładziemy na posmarowane oliwą formy. Pieczemy </a:t>
            </a:r>
            <a:r>
              <a:rPr lang="pl-PL" sz="1600" i="1" dirty="0" err="1"/>
              <a:t>pinsę</a:t>
            </a:r>
            <a:r>
              <a:rPr lang="pl-PL" sz="1600" dirty="0"/>
              <a:t> przez 10 minut w rozgrzanym do 200°C piekarniku do momentu, w którym będzie ona chrupiąca na zewnątrz i miękka w środku.</a:t>
            </a:r>
          </a:p>
          <a:p>
            <a:pPr marL="0" indent="0">
              <a:lnSpc>
                <a:spcPct val="90000"/>
              </a:lnSpc>
              <a:buNone/>
            </a:pPr>
            <a:endParaRPr lang="pl-PL" sz="1300" dirty="0"/>
          </a:p>
        </p:txBody>
      </p:sp>
    </p:spTree>
    <p:extLst>
      <p:ext uri="{BB962C8B-B14F-4D97-AF65-F5344CB8AC3E}">
        <p14:creationId xmlns:p14="http://schemas.microsoft.com/office/powerpoint/2010/main" val="1627890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D9B6CF-87DD-47C7-B38D-7C5353D4D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68D30F6-FE95-FF4D-B2D4-4909EE3E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2133600"/>
            <a:ext cx="3044952" cy="1898904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600"/>
              <a:t>Smacznego! </a:t>
            </a:r>
            <a:r>
              <a:rPr lang="en-US" sz="2600">
                <a:sym typeface="Wingdings" pitchFamily="2" charset="2"/>
              </a:rPr>
              <a:t></a:t>
            </a:r>
            <a:endParaRPr lang="en-US" sz="2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E2328B-DA12-4B90-BD82-3CCF13AF6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7FF0B6-332F-4842-A5F8-EA360BD5F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0412" y="802767"/>
            <a:ext cx="656539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ymbol zastępczy zawartości 7" descr="Obraz zawierający tekst&#10;&#10;Opis wygenerowany automatycznie">
            <a:extLst>
              <a:ext uri="{FF2B5EF4-FFF2-40B4-BE49-F238E27FC236}">
                <a16:creationId xmlns:a16="http://schemas.microsoft.com/office/drawing/2014/main" id="{259DE807-2959-954D-8B47-C4ACED6CD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78"/>
          <a:stretch/>
        </p:blipFill>
        <p:spPr>
          <a:xfrm>
            <a:off x="5741288" y="1122807"/>
            <a:ext cx="4723639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90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6997E1F-018B-2A4A-AE18-F7F518B25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Dziękujemy Wam za dzisiejsze spotkanie! </a:t>
            </a:r>
            <a:r>
              <a:rPr lang="en-US" sz="3200">
                <a:sym typeface="Wingdings" pitchFamily="2" charset="2"/>
              </a:rPr>
              <a:t></a:t>
            </a:r>
            <a:endParaRPr lang="en-US" sz="32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F4730F-F2EA-A64D-89E9-CD6BF84F1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194" y="5688535"/>
            <a:ext cx="6801612" cy="5361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Do </a:t>
            </a: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zobaczenia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jutro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lekcji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poświęconej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i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pizza </a:t>
            </a:r>
            <a:r>
              <a:rPr lang="en-US" i="1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napoletana</a:t>
            </a:r>
            <a:r>
              <a:rPr lang="en-US" i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 </a:t>
            </a:r>
          </a:p>
        </p:txBody>
      </p:sp>
      <p:pic>
        <p:nvPicPr>
          <p:cNvPr id="5" name="Obraz 4" descr="Obraz zawierający rysunek, znak, zegar&#10;&#10;Opis wygenerowany automatycznie">
            <a:extLst>
              <a:ext uri="{FF2B5EF4-FFF2-40B4-BE49-F238E27FC236}">
                <a16:creationId xmlns:a16="http://schemas.microsoft.com/office/drawing/2014/main" id="{1171DCEE-08CD-EE46-8D7F-62EDE82A7B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316"/>
          <a:stretch/>
        </p:blipFill>
        <p:spPr>
          <a:xfrm>
            <a:off x="635267" y="754904"/>
            <a:ext cx="10921466" cy="307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99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03A6DA-8FF1-994D-B7F1-DDC97D96F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tx1"/>
                </a:solidFill>
              </a:rPr>
              <a:t>Opracowanie </a:t>
            </a:r>
            <a:br>
              <a:rPr lang="pl-PL" sz="2400" dirty="0">
                <a:solidFill>
                  <a:schemeClr val="tx1"/>
                </a:solidFill>
              </a:rPr>
            </a:br>
            <a:r>
              <a:rPr lang="pl-PL" sz="2400">
                <a:solidFill>
                  <a:schemeClr val="tx1"/>
                </a:solidFill>
              </a:rPr>
              <a:t>i Bibliografia</a:t>
            </a: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6A1BBB-23A1-A746-879B-5866D98BB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pl-PL" sz="1400" dirty="0">
                <a:solidFill>
                  <a:schemeClr val="bg1"/>
                </a:solidFill>
              </a:rPr>
              <a:t>Opracowanie: mgr Anna Trzcińska dla Zespołu Szkół Specjalnych </a:t>
            </a:r>
            <a:br>
              <a:rPr lang="pl-PL" sz="1400" dirty="0">
                <a:solidFill>
                  <a:schemeClr val="bg1"/>
                </a:solidFill>
              </a:rPr>
            </a:br>
            <a:r>
              <a:rPr lang="pl-PL" sz="1400" dirty="0">
                <a:solidFill>
                  <a:schemeClr val="bg1"/>
                </a:solidFill>
              </a:rPr>
              <a:t>Nr 78 im. E. Szelburg-Zarembiny przy IP CZD, listopad 2020 roku</a:t>
            </a:r>
          </a:p>
          <a:p>
            <a:pPr>
              <a:lnSpc>
                <a:spcPct val="90000"/>
              </a:lnSpc>
            </a:pPr>
            <a:r>
              <a:rPr lang="pl-PL" sz="1400" dirty="0">
                <a:solidFill>
                  <a:schemeClr val="bg1"/>
                </a:solidFill>
              </a:rPr>
              <a:t>Materiały źródłowe: </a:t>
            </a:r>
            <a:r>
              <a:rPr lang="pl-PL" sz="1400" dirty="0">
                <a:solidFill>
                  <a:schemeClr val="bg1"/>
                </a:solidFill>
                <a:hlinkClick r:id="rId2"/>
              </a:rPr>
              <a:t>https://www.etimoitaliano.it/2015/02/pizza.htm</a:t>
            </a:r>
            <a:r>
              <a:rPr lang="pl-PL" sz="1400" dirty="0">
                <a:solidFill>
                  <a:schemeClr val="bg1"/>
                </a:solidFill>
              </a:rPr>
              <a:t> </a:t>
            </a:r>
            <a:r>
              <a:rPr lang="pl-PL" sz="1400" dirty="0">
                <a:solidFill>
                  <a:schemeClr val="bg1"/>
                </a:solidFill>
                <a:hlinkClick r:id="rId3"/>
              </a:rPr>
              <a:t>https://www.treccani.it/vocabolario/pizza/</a:t>
            </a:r>
            <a:r>
              <a:rPr lang="pl-PL" sz="1400" dirty="0">
                <a:solidFill>
                  <a:schemeClr val="bg1"/>
                </a:solidFill>
              </a:rPr>
              <a:t>, </a:t>
            </a:r>
            <a:r>
              <a:rPr lang="pl-PL" sz="1400" dirty="0">
                <a:solidFill>
                  <a:schemeClr val="bg1"/>
                </a:solidFill>
                <a:hlinkClick r:id="rId4"/>
              </a:rPr>
              <a:t>http://www.dentrofuori.it/la-storia-della-pinsa-romana/</a:t>
            </a:r>
            <a:r>
              <a:rPr lang="pl-PL" sz="1400" dirty="0">
                <a:solidFill>
                  <a:schemeClr val="bg1"/>
                </a:solidFill>
              </a:rPr>
              <a:t>, </a:t>
            </a:r>
            <a:r>
              <a:rPr lang="pl-PL" sz="1400" dirty="0">
                <a:solidFill>
                  <a:schemeClr val="bg1"/>
                </a:solidFill>
                <a:hlinkClick r:id="rId5"/>
              </a:rPr>
              <a:t>https://beszamel.se.pl/jak-zrobic/pinsa-niskokaloryczna-kuzynka-pizzy-jak-zrobic-rzymska-pinse-antyczny-placek-z-dodatkami,20908/</a:t>
            </a:r>
            <a:r>
              <a:rPr lang="pl-PL" sz="1400" dirty="0">
                <a:solidFill>
                  <a:schemeClr val="bg1"/>
                </a:solidFill>
              </a:rPr>
              <a:t> (dostęp: 23.11.2020), zdjęcia: </a:t>
            </a:r>
            <a:r>
              <a:rPr lang="pl-PL" sz="1400" dirty="0">
                <a:solidFill>
                  <a:schemeClr val="bg1"/>
                </a:solidFill>
                <a:hlinkClick r:id="rId6"/>
              </a:rPr>
              <a:t>https://upload.wikimedia.org/wikipedia/commons/thumb/c/c0/Pizza_with_tomatoes.jpg/1200px-Pizza_with_tomatoes.jpg</a:t>
            </a:r>
            <a:r>
              <a:rPr lang="pl-PL" sz="1400" dirty="0">
                <a:solidFill>
                  <a:schemeClr val="bg1"/>
                </a:solidFill>
              </a:rPr>
              <a:t>, </a:t>
            </a:r>
            <a:r>
              <a:rPr lang="pl-PL" sz="1400" dirty="0">
                <a:solidFill>
                  <a:schemeClr val="bg1"/>
                </a:solidFill>
                <a:hlinkClick r:id="rId7"/>
              </a:rPr>
              <a:t>https://www.tizianacremesini.it/wp-content/uploads/2020/01/marinara-1024x512.jpg</a:t>
            </a:r>
            <a:r>
              <a:rPr lang="pl-PL" sz="1400" dirty="0">
                <a:solidFill>
                  <a:schemeClr val="bg1"/>
                </a:solidFill>
              </a:rPr>
              <a:t>, </a:t>
            </a:r>
            <a:r>
              <a:rPr lang="pl-PL" sz="1400" dirty="0">
                <a:solidFill>
                  <a:schemeClr val="bg1"/>
                </a:solidFill>
                <a:hlinkClick r:id="rId8"/>
              </a:rPr>
              <a:t>https://upload.wikimedia.org/wikipedia/commons/thumb/2/23/Nablus_souq_pita_118_-_Aug_2011.jpg/1200px-Nablus_souq_pita_118_-_Aug_2011.jpg</a:t>
            </a:r>
            <a:r>
              <a:rPr lang="pl-PL" sz="1400" dirty="0">
                <a:solidFill>
                  <a:schemeClr val="bg1"/>
                </a:solidFill>
              </a:rPr>
              <a:t>, </a:t>
            </a:r>
            <a:r>
              <a:rPr lang="pl-PL" sz="1400" dirty="0">
                <a:solidFill>
                  <a:schemeClr val="bg1"/>
                </a:solidFill>
                <a:hlinkClick r:id="rId9"/>
              </a:rPr>
              <a:t>https://lamiacucina.files.wordpress.com/2018/06/pinsa-romana-20180620_120610.jpg</a:t>
            </a:r>
            <a:r>
              <a:rPr lang="pl-PL" sz="1400" dirty="0">
                <a:solidFill>
                  <a:schemeClr val="bg1"/>
                </a:solidFill>
              </a:rPr>
              <a:t>, </a:t>
            </a:r>
            <a:r>
              <a:rPr lang="pl-PL" sz="1400" dirty="0">
                <a:solidFill>
                  <a:schemeClr val="bg1"/>
                </a:solidFill>
                <a:hlinkClick r:id="rId10"/>
              </a:rPr>
              <a:t>https://upload.wikimedia.org/wikipedia/commons/a/a0/Iron_Crown.JPG</a:t>
            </a:r>
            <a:r>
              <a:rPr lang="pl-PL" sz="1400" dirty="0">
                <a:solidFill>
                  <a:schemeClr val="bg1"/>
                </a:solidFill>
              </a:rPr>
              <a:t>, </a:t>
            </a:r>
            <a:r>
              <a:rPr lang="pl-PL" sz="1400" dirty="0">
                <a:solidFill>
                  <a:schemeClr val="bg1"/>
                </a:solidFill>
                <a:hlinkClick r:id="rId11"/>
              </a:rPr>
              <a:t>https://upload.wikimedia.org/wikipedia/commons/1/1b/Vergilius.jpg</a:t>
            </a:r>
            <a:r>
              <a:rPr lang="pl-PL" sz="1400" dirty="0">
                <a:solidFill>
                  <a:schemeClr val="bg1"/>
                </a:solidFill>
              </a:rPr>
              <a:t>, </a:t>
            </a:r>
            <a:r>
              <a:rPr lang="pl-PL" sz="1400" dirty="0">
                <a:solidFill>
                  <a:schemeClr val="bg1"/>
                </a:solidFill>
                <a:hlinkClick r:id="rId12"/>
              </a:rPr>
              <a:t>https://live.staticflickr.com/8609/15992023573_f695944840_b.jpg</a:t>
            </a:r>
            <a:r>
              <a:rPr lang="pl-PL" sz="1400" dirty="0">
                <a:solidFill>
                  <a:schemeClr val="bg1"/>
                </a:solidFill>
              </a:rPr>
              <a:t>, </a:t>
            </a:r>
            <a:r>
              <a:rPr lang="pl-PL" sz="1400" dirty="0">
                <a:solidFill>
                  <a:schemeClr val="bg1"/>
                </a:solidFill>
                <a:hlinkClick r:id="rId13"/>
              </a:rPr>
              <a:t>https://2.bp.blogspot.com/-iRT1RqOZ3gM/UKphGHzUW4I/AAAAAAAA4Go/R0DsSRHAQ9U/s1600/features-recipesthroughtheages-schlossambrascookbook-lrg.jpg</a:t>
            </a:r>
            <a:r>
              <a:rPr lang="pl-PL" sz="1400" dirty="0">
                <a:solidFill>
                  <a:schemeClr val="bg1"/>
                </a:solidFill>
              </a:rPr>
              <a:t>, </a:t>
            </a:r>
            <a:r>
              <a:rPr lang="pl-PL" sz="1400" dirty="0">
                <a:solidFill>
                  <a:schemeClr val="bg1"/>
                </a:solidFill>
                <a:hlinkClick r:id="rId14"/>
              </a:rPr>
              <a:t>https://www.comeitaliani.it/wp-content/uploads/2014/03/ingredienti.png</a:t>
            </a:r>
            <a:r>
              <a:rPr lang="pl-PL" sz="1400" dirty="0">
                <a:solidFill>
                  <a:schemeClr val="bg1"/>
                </a:solidFill>
              </a:rPr>
              <a:t>, </a:t>
            </a:r>
            <a:r>
              <a:rPr lang="pl-PL" sz="1400" dirty="0">
                <a:solidFill>
                  <a:schemeClr val="bg1"/>
                </a:solidFill>
                <a:hlinkClick r:id="rId15"/>
              </a:rPr>
              <a:t>https://www.innaturale.com/wp-content/uploads/2020/03/ingredienti-indispensabili-casa.jpg</a:t>
            </a:r>
            <a:r>
              <a:rPr lang="pl-PL" sz="1400" dirty="0">
                <a:solidFill>
                  <a:schemeClr val="bg1"/>
                </a:solidFill>
              </a:rPr>
              <a:t>, </a:t>
            </a:r>
            <a:r>
              <a:rPr lang="pl-PL" sz="1400" dirty="0">
                <a:solidFill>
                  <a:schemeClr val="bg1"/>
                </a:solidFill>
                <a:hlinkClick r:id="rId16"/>
              </a:rPr>
              <a:t>https://lh5.googleusercontent.com/-gTPDVEP1Zt0/TXCctfN7_wI/AAAAAAAAABU/BxRTUGlj-80/s1600/Immagine.jpg</a:t>
            </a:r>
            <a:r>
              <a:rPr lang="pl-PL" sz="1400" dirty="0">
                <a:solidFill>
                  <a:schemeClr val="bg1"/>
                </a:solidFill>
              </a:rPr>
              <a:t>, (dostęp: 23.11.2020).</a:t>
            </a:r>
          </a:p>
          <a:p>
            <a:pPr>
              <a:lnSpc>
                <a:spcPct val="90000"/>
              </a:lnSpc>
            </a:pPr>
            <a:endParaRPr lang="pl-PL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38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pizza, żywność, stół, siedzi&#10;&#10;Opis wygenerowany automatycznie">
            <a:extLst>
              <a:ext uri="{FF2B5EF4-FFF2-40B4-BE49-F238E27FC236}">
                <a16:creationId xmlns:a16="http://schemas.microsoft.com/office/drawing/2014/main" id="{BD7F8A3B-6CD4-BD45-9CAB-2873A6D48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111" r="22112" b="1"/>
          <a:stretch/>
        </p:blipFill>
        <p:spPr>
          <a:xfrm>
            <a:off x="642" y="10"/>
            <a:ext cx="609600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8FEF6BB-76FF-674E-9081-749B24172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841505"/>
            <a:ext cx="4487298" cy="1174991"/>
          </a:xfrm>
          <a:solidFill>
            <a:schemeClr val="tx1">
              <a:alpha val="6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l-PL" sz="2400" dirty="0" err="1">
                <a:solidFill>
                  <a:schemeClr val="bg1"/>
                </a:solidFill>
              </a:rPr>
              <a:t>Buongiorno</a:t>
            </a:r>
            <a:r>
              <a:rPr lang="pl-PL" sz="2400" dirty="0">
                <a:solidFill>
                  <a:schemeClr val="bg1"/>
                </a:solidFill>
              </a:rPr>
              <a:t> a tutti!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617C89-80B4-4E45-B988-EB80BD082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941" y="976129"/>
            <a:ext cx="4804931" cy="491981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-PL" sz="2800" dirty="0"/>
              <a:t>Zapraszamy Was dzisiaj na nowy cykl z serii </a:t>
            </a:r>
            <a:r>
              <a:rPr lang="pl-PL" sz="2800" i="1" dirty="0"/>
              <a:t>Poznajemy Włochy</a:t>
            </a:r>
            <a:r>
              <a:rPr lang="pl-PL" sz="2800" dirty="0"/>
              <a:t>. Tym razem udamy się do Neapolu, by skosztować najlepszej pizzy, poznać tajniki przygotowania, jak i różne rodzaje pizzy. </a:t>
            </a:r>
          </a:p>
          <a:p>
            <a:pPr marL="0" indent="0" algn="just">
              <a:buNone/>
            </a:pPr>
            <a:r>
              <a:rPr lang="pl-PL" sz="2800" dirty="0"/>
              <a:t>Ale zanim przejdziemy do tego, słów kilka o słowie </a:t>
            </a:r>
            <a:r>
              <a:rPr lang="pl-PL" sz="2800" i="1" dirty="0"/>
              <a:t>pizza</a:t>
            </a:r>
            <a:r>
              <a:rPr lang="pl-PL" sz="2800" dirty="0"/>
              <a:t>. Bo co tu jeść skoro nie wiemy, co jemy </a:t>
            </a:r>
            <a:r>
              <a:rPr lang="pl-PL" sz="2800" dirty="0">
                <a:sym typeface="Wingdings" pitchFamily="2" charset="2"/>
              </a:rPr>
              <a:t>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58516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691471-7F15-4341-A15E-33337EC1D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Słów kilka o słowie </a:t>
            </a:r>
            <a:r>
              <a:rPr lang="pl-PL" i="1" dirty="0"/>
              <a:t>pizza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426C67-D60A-F44B-8626-30A82FF4D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784143"/>
            <a:ext cx="4960496" cy="3433031"/>
          </a:xfrm>
        </p:spPr>
        <p:txBody>
          <a:bodyPr anchor="t">
            <a:normAutofit lnSpcReduction="10000"/>
          </a:bodyPr>
          <a:lstStyle/>
          <a:p>
            <a:pPr marL="0" indent="0" algn="just">
              <a:lnSpc>
                <a:spcPct val="91000"/>
              </a:lnSpc>
              <a:buNone/>
            </a:pPr>
            <a:r>
              <a:rPr lang="pl-PL" sz="2500" dirty="0"/>
              <a:t>Na przestrzeni ostatnich wieków etymologia* wyrazu </a:t>
            </a:r>
            <a:r>
              <a:rPr lang="pl-PL" sz="2500" i="1" dirty="0"/>
              <a:t>pizza</a:t>
            </a:r>
            <a:r>
              <a:rPr lang="pl-PL" sz="2500" dirty="0"/>
              <a:t> zainteresowała licznych uczonych. Wynikiem ich badań było wiele hipotez, z których warto przytoczyć dwie. Oto one:</a:t>
            </a:r>
          </a:p>
          <a:p>
            <a:pPr>
              <a:lnSpc>
                <a:spcPct val="91000"/>
              </a:lnSpc>
            </a:pPr>
            <a:endParaRPr lang="pl-PL" sz="2200" dirty="0"/>
          </a:p>
          <a:p>
            <a:pPr>
              <a:lnSpc>
                <a:spcPct val="91000"/>
              </a:lnSpc>
            </a:pPr>
            <a:endParaRPr lang="pl-PL" sz="2200" dirty="0"/>
          </a:p>
          <a:p>
            <a:pPr marL="0" indent="0" algn="just">
              <a:lnSpc>
                <a:spcPct val="91000"/>
              </a:lnSpc>
              <a:buNone/>
            </a:pPr>
            <a:r>
              <a:rPr lang="pl-PL" sz="1400" dirty="0"/>
              <a:t>*Etymologia – badanie pochodzenia wyrazów, zmian ich znaczenia i formy w miarę upływu czasu</a:t>
            </a:r>
          </a:p>
          <a:p>
            <a:pPr>
              <a:lnSpc>
                <a:spcPct val="91000"/>
              </a:lnSpc>
            </a:pPr>
            <a:endParaRPr lang="pl-PL" sz="2200" dirty="0"/>
          </a:p>
          <a:p>
            <a:pPr>
              <a:lnSpc>
                <a:spcPct val="91000"/>
              </a:lnSpc>
            </a:pPr>
            <a:endParaRPr lang="pl-PL" sz="2200" dirty="0"/>
          </a:p>
        </p:txBody>
      </p:sp>
      <p:pic>
        <p:nvPicPr>
          <p:cNvPr id="5" name="Obraz 4" descr="Obraz zawierający pizza, żywność, siedzi, stół&#10;&#10;Opis wygenerowany automatycznie">
            <a:extLst>
              <a:ext uri="{FF2B5EF4-FFF2-40B4-BE49-F238E27FC236}">
                <a16:creationId xmlns:a16="http://schemas.microsoft.com/office/drawing/2014/main" id="{19395E45-91B6-054A-AABB-B9391C0009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560" r="24810"/>
          <a:stretch/>
        </p:blipFill>
        <p:spPr>
          <a:xfrm>
            <a:off x="7533136" y="2852382"/>
            <a:ext cx="4012870" cy="336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66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970532-F174-0A45-BB95-FACDAAEE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640080"/>
            <a:ext cx="4500737" cy="1584136"/>
          </a:xfrm>
        </p:spPr>
        <p:txBody>
          <a:bodyPr>
            <a:normAutofit/>
          </a:bodyPr>
          <a:lstStyle/>
          <a:p>
            <a:r>
              <a:rPr lang="pl-PL" dirty="0"/>
              <a:t>Od </a:t>
            </a:r>
            <a:r>
              <a:rPr lang="pl-PL" i="1" dirty="0" err="1"/>
              <a:t>pektos</a:t>
            </a:r>
            <a:r>
              <a:rPr lang="pl-PL" dirty="0"/>
              <a:t> do </a:t>
            </a:r>
            <a:r>
              <a:rPr lang="pl-PL" i="1" dirty="0"/>
              <a:t>pizza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EE77F0-4E26-554F-8682-8A5E203C3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81" y="2730843"/>
            <a:ext cx="7018638" cy="3954161"/>
          </a:xfrm>
        </p:spPr>
        <p:txBody>
          <a:bodyPr anchor="t">
            <a:noAutofit/>
          </a:bodyPr>
          <a:lstStyle/>
          <a:p>
            <a:pPr marL="0" indent="0" algn="just">
              <a:lnSpc>
                <a:spcPct val="91000"/>
              </a:lnSpc>
              <a:buNone/>
            </a:pPr>
            <a:r>
              <a:rPr lang="pl-PL" sz="2000" dirty="0">
                <a:solidFill>
                  <a:schemeClr val="tx1"/>
                </a:solidFill>
              </a:rPr>
              <a:t>Pierwsza z hipotez zakłada, że termin </a:t>
            </a:r>
            <a:r>
              <a:rPr lang="pl-PL" sz="2000" i="1" dirty="0">
                <a:solidFill>
                  <a:schemeClr val="tx1"/>
                </a:solidFill>
              </a:rPr>
              <a:t>pizza</a:t>
            </a:r>
            <a:r>
              <a:rPr lang="pl-PL" sz="2000" dirty="0">
                <a:solidFill>
                  <a:schemeClr val="tx1"/>
                </a:solidFill>
              </a:rPr>
              <a:t> pochodzi od słowa </a:t>
            </a:r>
            <a:r>
              <a:rPr lang="pl-PL" sz="2000" i="1" dirty="0" err="1">
                <a:solidFill>
                  <a:schemeClr val="tx1"/>
                </a:solidFill>
              </a:rPr>
              <a:t>pinsa</a:t>
            </a:r>
            <a:r>
              <a:rPr lang="pl-PL" sz="2000" i="1" dirty="0">
                <a:solidFill>
                  <a:schemeClr val="tx1"/>
                </a:solidFill>
              </a:rPr>
              <a:t> </a:t>
            </a:r>
            <a:r>
              <a:rPr lang="pl-PL" sz="2000" dirty="0">
                <a:solidFill>
                  <a:schemeClr val="tx1"/>
                </a:solidFill>
              </a:rPr>
              <a:t>(fot. 1)</a:t>
            </a:r>
            <a:r>
              <a:rPr lang="pl-PL" sz="2000" i="1" dirty="0">
                <a:solidFill>
                  <a:schemeClr val="tx1"/>
                </a:solidFill>
              </a:rPr>
              <a:t>*. </a:t>
            </a:r>
            <a:r>
              <a:rPr lang="pl-PL" sz="2000" dirty="0">
                <a:solidFill>
                  <a:schemeClr val="tx1"/>
                </a:solidFill>
              </a:rPr>
              <a:t>Jest to imiesłów łacińskiego czasownika </a:t>
            </a:r>
            <a:r>
              <a:rPr lang="pl-PL" sz="2000" i="1" dirty="0" err="1">
                <a:solidFill>
                  <a:schemeClr val="tx1"/>
                </a:solidFill>
              </a:rPr>
              <a:t>pinsere</a:t>
            </a:r>
            <a:r>
              <a:rPr lang="pl-PL" sz="2000" dirty="0">
                <a:solidFill>
                  <a:schemeClr val="tx1"/>
                </a:solidFill>
              </a:rPr>
              <a:t>, który oznacza </a:t>
            </a:r>
            <a:r>
              <a:rPr lang="pl-PL" sz="2000" i="1" dirty="0">
                <a:solidFill>
                  <a:schemeClr val="tx1"/>
                </a:solidFill>
              </a:rPr>
              <a:t>uderzać</a:t>
            </a:r>
            <a:r>
              <a:rPr lang="pl-PL" sz="2000" dirty="0">
                <a:solidFill>
                  <a:schemeClr val="tx1"/>
                </a:solidFill>
              </a:rPr>
              <a:t> lub </a:t>
            </a:r>
            <a:r>
              <a:rPr lang="pl-PL" sz="2000" i="1" dirty="0">
                <a:solidFill>
                  <a:schemeClr val="tx1"/>
                </a:solidFill>
              </a:rPr>
              <a:t>naciskać. </a:t>
            </a:r>
          </a:p>
          <a:p>
            <a:pPr marL="0" indent="0" algn="just">
              <a:lnSpc>
                <a:spcPct val="91000"/>
              </a:lnSpc>
              <a:buNone/>
            </a:pPr>
            <a:r>
              <a:rPr lang="pl-PL" sz="2000" i="1" dirty="0" err="1">
                <a:solidFill>
                  <a:schemeClr val="tx1"/>
                </a:solidFill>
              </a:rPr>
              <a:t>Pinsere</a:t>
            </a:r>
            <a:r>
              <a:rPr lang="pl-PL" sz="2000" dirty="0">
                <a:solidFill>
                  <a:schemeClr val="tx1"/>
                </a:solidFill>
              </a:rPr>
              <a:t> wywodzi się z kolei od greckiego π</a:t>
            </a:r>
            <a:r>
              <a:rPr lang="pl-PL" sz="2000" dirty="0" err="1">
                <a:solidFill>
                  <a:schemeClr val="tx1"/>
                </a:solidFill>
              </a:rPr>
              <a:t>ηκτός</a:t>
            </a:r>
            <a:r>
              <a:rPr lang="pl-PL" sz="2000" dirty="0">
                <a:solidFill>
                  <a:schemeClr val="tx1"/>
                </a:solidFill>
              </a:rPr>
              <a:t> (</a:t>
            </a:r>
            <a:r>
              <a:rPr lang="pl-PL" sz="2000" i="1" dirty="0" err="1">
                <a:solidFill>
                  <a:schemeClr val="tx1"/>
                </a:solidFill>
              </a:rPr>
              <a:t>pektos</a:t>
            </a:r>
            <a:r>
              <a:rPr lang="pl-PL" sz="2000" dirty="0">
                <a:solidFill>
                  <a:schemeClr val="tx1"/>
                </a:solidFill>
              </a:rPr>
              <a:t>), co oznacza </a:t>
            </a:r>
            <a:r>
              <a:rPr lang="pl-PL" sz="2000" i="1" dirty="0">
                <a:solidFill>
                  <a:schemeClr val="tx1"/>
                </a:solidFill>
              </a:rPr>
              <a:t>pieczony. </a:t>
            </a:r>
            <a:r>
              <a:rPr lang="pl-PL" sz="2000" dirty="0">
                <a:solidFill>
                  <a:schemeClr val="tx1"/>
                </a:solidFill>
              </a:rPr>
              <a:t>Jest to termin, który dał również początek greckiej picie, π</a:t>
            </a:r>
            <a:r>
              <a:rPr lang="pl-PL" sz="2000" dirty="0" err="1">
                <a:solidFill>
                  <a:schemeClr val="tx1"/>
                </a:solidFill>
              </a:rPr>
              <a:t>ίτ</a:t>
            </a:r>
            <a:r>
              <a:rPr lang="pl-PL" sz="2000" dirty="0">
                <a:solidFill>
                  <a:schemeClr val="tx1"/>
                </a:solidFill>
              </a:rPr>
              <a:t>α (fot. 2)**.</a:t>
            </a:r>
          </a:p>
          <a:p>
            <a:pPr marL="0" indent="0" algn="just">
              <a:lnSpc>
                <a:spcPct val="91000"/>
              </a:lnSpc>
              <a:buNone/>
            </a:pPr>
            <a:endParaRPr lang="pl-PL" sz="20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91000"/>
              </a:lnSpc>
              <a:buNone/>
            </a:pPr>
            <a:r>
              <a:rPr lang="pl-PL" sz="2000" dirty="0">
                <a:solidFill>
                  <a:schemeClr val="tx1"/>
                </a:solidFill>
              </a:rPr>
              <a:t>*</a:t>
            </a:r>
            <a:r>
              <a:rPr lang="pl-PL" sz="2000" dirty="0" err="1">
                <a:solidFill>
                  <a:schemeClr val="tx1"/>
                </a:solidFill>
              </a:rPr>
              <a:t>pinsa</a:t>
            </a:r>
            <a:r>
              <a:rPr lang="pl-PL" sz="2000" dirty="0">
                <a:solidFill>
                  <a:schemeClr val="tx1"/>
                </a:solidFill>
              </a:rPr>
              <a:t> – niskokaloryczna kuzynka pizzy podawana w rejonie Lacjum (Rzym). Opowiemy o niej za chwilę</a:t>
            </a:r>
          </a:p>
          <a:p>
            <a:pPr marL="0" indent="0" algn="just">
              <a:lnSpc>
                <a:spcPct val="91000"/>
              </a:lnSpc>
              <a:buNone/>
            </a:pPr>
            <a:r>
              <a:rPr lang="pl-PL" sz="2000" dirty="0">
                <a:solidFill>
                  <a:schemeClr val="tx1"/>
                </a:solidFill>
              </a:rPr>
              <a:t>**pita – typowy chleb grecki</a:t>
            </a:r>
          </a:p>
        </p:txBody>
      </p:sp>
      <p:pic>
        <p:nvPicPr>
          <p:cNvPr id="5" name="Obraz 4" descr="Obraz zawierający pizza, żywność, wewnątrz, siedzi&#10;&#10;Opis wygenerowany automatycznie">
            <a:extLst>
              <a:ext uri="{FF2B5EF4-FFF2-40B4-BE49-F238E27FC236}">
                <a16:creationId xmlns:a16="http://schemas.microsoft.com/office/drawing/2014/main" id="{906E20CC-9FA6-014D-AB2E-6CC69EDC64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623" r="3" b="17178"/>
          <a:stretch/>
        </p:blipFill>
        <p:spPr>
          <a:xfrm>
            <a:off x="7271727" y="639233"/>
            <a:ext cx="3735209" cy="2547452"/>
          </a:xfrm>
          <a:prstGeom prst="rect">
            <a:avLst/>
          </a:prstGeom>
        </p:spPr>
      </p:pic>
      <p:pic>
        <p:nvPicPr>
          <p:cNvPr id="8" name="Obraz 7" descr="Obraz zawierający wewnątrz, żywność, stół, pies&#10;&#10;Opis wygenerowany automatycznie">
            <a:extLst>
              <a:ext uri="{FF2B5EF4-FFF2-40B4-BE49-F238E27FC236}">
                <a16:creationId xmlns:a16="http://schemas.microsoft.com/office/drawing/2014/main" id="{B21FC830-48DF-D041-B5F3-D455214BA9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2424" b="4"/>
          <a:stretch/>
        </p:blipFill>
        <p:spPr>
          <a:xfrm>
            <a:off x="7270307" y="3671314"/>
            <a:ext cx="3738049" cy="254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40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D2D9D1-74C0-4643-A0D5-D9F344EA2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964692"/>
            <a:ext cx="4879901" cy="1188720"/>
          </a:xfrm>
        </p:spPr>
        <p:txBody>
          <a:bodyPr>
            <a:normAutofit/>
          </a:bodyPr>
          <a:lstStyle/>
          <a:p>
            <a:r>
              <a:rPr lang="pl-PL" sz="2400" i="1"/>
              <a:t>bĭzzo-pĭzzo </a:t>
            </a:r>
            <a:br>
              <a:rPr lang="pl-PL" sz="2400" i="1"/>
            </a:br>
            <a:r>
              <a:rPr lang="pl-PL" sz="2400" i="1"/>
              <a:t>i Longobardowie</a:t>
            </a:r>
            <a:endParaRPr lang="pl-PL" sz="24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110C04-31B5-A742-A477-57AD77A30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310714"/>
            <a:ext cx="4879900" cy="4374291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pl-PL" sz="1300" dirty="0"/>
              <a:t>Druga hipoteza zakłada pochodzenie wyrazu </a:t>
            </a:r>
            <a:r>
              <a:rPr lang="pl-PL" sz="1300" i="1" dirty="0"/>
              <a:t>pizza</a:t>
            </a:r>
            <a:r>
              <a:rPr lang="pl-PL" sz="1300" dirty="0"/>
              <a:t> od </a:t>
            </a:r>
            <a:r>
              <a:rPr lang="pl-PL" sz="1300" i="1" dirty="0" err="1"/>
              <a:t>bĭzzo-pĭzzo</a:t>
            </a:r>
            <a:r>
              <a:rPr lang="pl-PL" sz="1300" dirty="0"/>
              <a:t>. W języku niemieckim rzeczownik </a:t>
            </a:r>
            <a:r>
              <a:rPr lang="pl-PL" sz="1300" i="1" dirty="0" err="1"/>
              <a:t>Bissen</a:t>
            </a:r>
            <a:r>
              <a:rPr lang="pl-PL" sz="1300" dirty="0"/>
              <a:t> oznacza </a:t>
            </a:r>
            <a:r>
              <a:rPr lang="pl-PL" sz="1300" i="1" dirty="0"/>
              <a:t>kawałek chleba</a:t>
            </a:r>
            <a:r>
              <a:rPr lang="pl-PL" sz="1300" dirty="0"/>
              <a:t>.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pl-PL" sz="1300" dirty="0"/>
              <a:t>Zgodnie z tą teorią, rozpowszechnienie terminu </a:t>
            </a:r>
            <a:r>
              <a:rPr lang="pl-PL" sz="1300" i="1" dirty="0"/>
              <a:t>pizza</a:t>
            </a:r>
            <a:r>
              <a:rPr lang="pl-PL" sz="1300" dirty="0"/>
              <a:t> zdaje się zaczynać właśnie od dominacji Longobardów (fot. 1)* we Włoszech, którzy posługiwali się językiem germańskim.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pl-PL" sz="1300" dirty="0"/>
              <a:t>*Longobardowie (łac. </a:t>
            </a:r>
            <a:r>
              <a:rPr lang="pl-PL" sz="1300" i="1" dirty="0" err="1"/>
              <a:t>longa</a:t>
            </a:r>
            <a:r>
              <a:rPr lang="pl-PL" sz="1300" i="1" dirty="0"/>
              <a:t> </a:t>
            </a:r>
            <a:r>
              <a:rPr lang="pl-PL" sz="1300" i="1" dirty="0" err="1"/>
              <a:t>barba</a:t>
            </a:r>
            <a:r>
              <a:rPr lang="pl-PL" sz="1300" dirty="0"/>
              <a:t>, czyli długa broda) - lud zachodniogermański wywodzący się ze Skandynawii. W 568 r. wkroczyli do Italii i rozpoczęli jej podbój. Założyli Królestwo Longobardów. Jednak, mimo wielu prób adaptacyjnych, dla rodzimej ludności Italii pozostali obcymi. Wrogo do nich usposobione było przez cały okres Cesarstwo Bizantyńskie, a papiestwo pozostało nieufne nawet po przyjęciu przez Longobardów katolicyzmu. Plany Longobardów o stworzeniu samodzielnego organizmu państwowego musiały zostać zarzucone po załamaniu się władzy królewskiej w 744 roku. Ich ostatni król, Dezyderiusz, został pokonany i zdetronizowany w 774 r. przez Karola Wielkiego, który sam przyjął tytuł króla Longobardów i koronował się </a:t>
            </a:r>
            <a:r>
              <a:rPr lang="pl-PL" sz="1300" dirty="0" err="1"/>
              <a:t>longobardzką</a:t>
            </a:r>
            <a:r>
              <a:rPr lang="pl-PL" sz="1300" dirty="0"/>
              <a:t> żelazną koroną (fot. 3). Niektórzy królowie </a:t>
            </a:r>
            <a:r>
              <a:rPr lang="pl-PL" sz="1300" dirty="0" err="1"/>
              <a:t>wschodniofrankijscy</a:t>
            </a:r>
            <a:r>
              <a:rPr lang="pl-PL" sz="1300" dirty="0"/>
              <a:t>, potomkowie Karola Wielkiego, używali tytułu „król Franków i Longobardów”. Kolejne dwa stulecia to czas zaniku tożsamości tego ludu i stopniowe wtapianie się w późniejszych mieszkańców Italii. Od Longobardów pochodzi nazwa Lombardii (fot. 2) – krainy historycznej w Północnych Włoszech, której stolicą jest Mediolan.</a:t>
            </a:r>
          </a:p>
        </p:txBody>
      </p:sp>
      <p:sp>
        <p:nvSpPr>
          <p:cNvPr id="32" name="Rectangle 26">
            <a:extLst>
              <a:ext uri="{FF2B5EF4-FFF2-40B4-BE49-F238E27FC236}">
                <a16:creationId xmlns:a16="http://schemas.microsoft.com/office/drawing/2014/main" id="{7B9607E2-1C76-424B-8FF0-580615846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-2"/>
            <a:ext cx="6096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56A668AF-CC37-4641-8D2B-4C91B3ACB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2157" y="479893"/>
            <a:ext cx="5123687" cy="5458969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B3165DC-54F4-4EF5-8B97-5BE55AA3D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3355" y="644485"/>
            <a:ext cx="4756891" cy="51297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az 8" descr="Obraz zawierający zdjęcie, zewnętrzne, trawa, grupa&#10;&#10;Opis wygenerowany automatycznie">
            <a:extLst>
              <a:ext uri="{FF2B5EF4-FFF2-40B4-BE49-F238E27FC236}">
                <a16:creationId xmlns:a16="http://schemas.microsoft.com/office/drawing/2014/main" id="{2BFF09F4-59DD-B442-ADEC-7371BE78A1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062" r="17832"/>
          <a:stretch/>
        </p:blipFill>
        <p:spPr>
          <a:xfrm>
            <a:off x="6941977" y="805353"/>
            <a:ext cx="2203058" cy="1905043"/>
          </a:xfrm>
          <a:prstGeom prst="rect">
            <a:avLst/>
          </a:prstGeom>
        </p:spPr>
      </p:pic>
      <p:pic>
        <p:nvPicPr>
          <p:cNvPr id="16" name="Obraz 15" descr="Obraz zawierający mapa&#10;&#10;Opis wygenerowany automatycznie">
            <a:extLst>
              <a:ext uri="{FF2B5EF4-FFF2-40B4-BE49-F238E27FC236}">
                <a16:creationId xmlns:a16="http://schemas.microsoft.com/office/drawing/2014/main" id="{0B757C5B-EEDA-824F-86FA-810F054E0F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6505" r="-6" b="16801"/>
          <a:stretch/>
        </p:blipFill>
        <p:spPr>
          <a:xfrm>
            <a:off x="9236477" y="805351"/>
            <a:ext cx="2130622" cy="1901952"/>
          </a:xfrm>
          <a:prstGeom prst="rect">
            <a:avLst/>
          </a:prstGeom>
        </p:spPr>
      </p:pic>
      <p:pic>
        <p:nvPicPr>
          <p:cNvPr id="12" name="Obraz 11" descr="Obraz zawierający stół, siedzi, żywność, kobieta&#10;&#10;Opis wygenerowany automatycznie">
            <a:extLst>
              <a:ext uri="{FF2B5EF4-FFF2-40B4-BE49-F238E27FC236}">
                <a16:creationId xmlns:a16="http://schemas.microsoft.com/office/drawing/2014/main" id="{27E00F6D-D9D9-EC43-93A7-A728D4C61A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4397" r="4" b="4"/>
          <a:stretch/>
        </p:blipFill>
        <p:spPr>
          <a:xfrm>
            <a:off x="6941976" y="2779733"/>
            <a:ext cx="4425123" cy="282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07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4E9427F-29A0-794B-907F-7ABC61B28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 err="1"/>
              <a:t>Pinsa</a:t>
            </a:r>
            <a:r>
              <a:rPr lang="pl-PL" dirty="0"/>
              <a:t> Romana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1B6C54-2351-4D42-A6BA-009238105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800" dirty="0">
                <a:solidFill>
                  <a:srgbClr val="404040"/>
                </a:solidFill>
              </a:rPr>
              <a:t>Ogromne rozpowszechnienie terminu </a:t>
            </a:r>
            <a:r>
              <a:rPr lang="pl-PL" sz="2800" i="1" dirty="0">
                <a:solidFill>
                  <a:srgbClr val="404040"/>
                </a:solidFill>
              </a:rPr>
              <a:t>pita</a:t>
            </a:r>
            <a:r>
              <a:rPr lang="pl-PL" sz="2800" dirty="0">
                <a:solidFill>
                  <a:srgbClr val="404040"/>
                </a:solidFill>
              </a:rPr>
              <a:t> na Bałkanach zdaje się jednak potwierdzać pierwszą tezę.  </a:t>
            </a:r>
          </a:p>
          <a:p>
            <a:pPr marL="0" indent="0" algn="just">
              <a:buNone/>
            </a:pPr>
            <a:r>
              <a:rPr lang="pl-PL" sz="2800" dirty="0">
                <a:solidFill>
                  <a:srgbClr val="404040"/>
                </a:solidFill>
              </a:rPr>
              <a:t>Aktualnie debata wciąż trwa, a tymczasem my możemy posmakować arcydzieła kulinarnego na bazie mąki </a:t>
            </a:r>
            <a:br>
              <a:rPr lang="pl-PL" sz="2800" dirty="0">
                <a:solidFill>
                  <a:srgbClr val="404040"/>
                </a:solidFill>
              </a:rPr>
            </a:br>
            <a:r>
              <a:rPr lang="pl-PL" sz="2800" dirty="0">
                <a:solidFill>
                  <a:srgbClr val="404040"/>
                </a:solidFill>
              </a:rPr>
              <a:t>z dodatkiem wody, zakwasu i oleju. Oto </a:t>
            </a:r>
            <a:r>
              <a:rPr lang="pl-PL" sz="2800" i="1" dirty="0" err="1">
                <a:solidFill>
                  <a:srgbClr val="404040"/>
                </a:solidFill>
              </a:rPr>
              <a:t>pinsa</a:t>
            </a:r>
            <a:r>
              <a:rPr lang="pl-PL" sz="2800" i="1" dirty="0">
                <a:solidFill>
                  <a:srgbClr val="404040"/>
                </a:solidFill>
              </a:rPr>
              <a:t> </a:t>
            </a:r>
            <a:r>
              <a:rPr lang="pl-PL" sz="2800" i="1" dirty="0" err="1">
                <a:solidFill>
                  <a:srgbClr val="404040"/>
                </a:solidFill>
              </a:rPr>
              <a:t>romana</a:t>
            </a:r>
            <a:r>
              <a:rPr lang="pl-PL" sz="2800" dirty="0">
                <a:solidFill>
                  <a:srgbClr val="40404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8219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3E2B50-8035-6D40-9300-51B0FD030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964692"/>
            <a:ext cx="5928637" cy="1188720"/>
          </a:xfrm>
        </p:spPr>
        <p:txBody>
          <a:bodyPr>
            <a:normAutofit/>
          </a:bodyPr>
          <a:lstStyle/>
          <a:p>
            <a:r>
              <a:rPr lang="pl-PL" dirty="0" err="1"/>
              <a:t>Pinsa</a:t>
            </a:r>
            <a:r>
              <a:rPr lang="pl-PL" dirty="0"/>
              <a:t> </a:t>
            </a:r>
            <a:r>
              <a:rPr lang="pl-PL" dirty="0" err="1"/>
              <a:t>romana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59542E-B8C8-2044-A9D7-8200F9002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38044"/>
            <a:ext cx="5925312" cy="389868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pl-PL" dirty="0"/>
              <a:t>Mówi się, że </a:t>
            </a:r>
            <a:r>
              <a:rPr lang="pl-PL" i="1" dirty="0" err="1"/>
              <a:t>pinsa</a:t>
            </a:r>
            <a:r>
              <a:rPr lang="pl-PL" i="1" dirty="0"/>
              <a:t> </a:t>
            </a:r>
            <a:r>
              <a:rPr lang="pl-PL" i="1" dirty="0" err="1"/>
              <a:t>romana</a:t>
            </a:r>
            <a:r>
              <a:rPr lang="pl-PL" dirty="0"/>
              <a:t> (fot. 1) jest przodkiem klasycznej rzymskiej (stąd przymiotnik </a:t>
            </a:r>
            <a:r>
              <a:rPr lang="pl-PL" i="1" dirty="0" err="1"/>
              <a:t>romana</a:t>
            </a:r>
            <a:r>
              <a:rPr lang="pl-PL" dirty="0"/>
              <a:t>, czyli </a:t>
            </a:r>
            <a:r>
              <a:rPr lang="pl-PL" i="1" dirty="0"/>
              <a:t>rzymska</a:t>
            </a:r>
            <a:r>
              <a:rPr lang="pl-PL" dirty="0"/>
              <a:t>) </a:t>
            </a:r>
            <a:r>
              <a:rPr lang="pl-PL" i="1" dirty="0"/>
              <a:t>pizzy</a:t>
            </a:r>
            <a:r>
              <a:rPr lang="pl-PL" dirty="0"/>
              <a:t>, a właściwie</a:t>
            </a:r>
            <a:r>
              <a:rPr lang="pl-PL" i="1" dirty="0"/>
              <a:t> </a:t>
            </a:r>
            <a:r>
              <a:rPr lang="pl-PL" i="1" dirty="0" err="1"/>
              <a:t>focaccii</a:t>
            </a:r>
            <a:r>
              <a:rPr lang="pl-PL" dirty="0"/>
              <a:t>* (fot. 2) przygotowywanej z mieszanki różnych ubogich zbóż, takich jak proso, jęczmień, owies, orkisz w połączeniu z wodą i solą, którą ugniatano, miażdżono, ubijano i gotowano na kamieniu na rozżarzonych węglach.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pl-PL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pl-PL" sz="1600" dirty="0"/>
              <a:t>*</a:t>
            </a:r>
            <a:r>
              <a:rPr lang="pl-PL" sz="1600" dirty="0" err="1"/>
              <a:t>f</a:t>
            </a:r>
            <a:r>
              <a:rPr lang="pl-PL" sz="1600" i="1" dirty="0" err="1"/>
              <a:t>ocaccia</a:t>
            </a:r>
            <a:r>
              <a:rPr lang="pl-PL" sz="1600" dirty="0"/>
              <a:t> - jest to rodzaj placka, będący podstawą </a:t>
            </a:r>
            <a:r>
              <a:rPr lang="pl-PL" sz="1600" i="1" dirty="0"/>
              <a:t>pizzy</a:t>
            </a:r>
            <a:r>
              <a:rPr lang="pl-PL" sz="1600" dirty="0"/>
              <a:t>. Każdy region Włoch może się pochwalić inną odmianą </a:t>
            </a:r>
            <a:r>
              <a:rPr lang="pl-PL" sz="1600" i="1" dirty="0" err="1"/>
              <a:t>focaccia</a:t>
            </a:r>
            <a:r>
              <a:rPr lang="pl-PL" sz="1600" dirty="0"/>
              <a:t>, od ciasta suchego z solą i ziołami (rozmaryn, szałwia) i polanego oliwą, do pulchnego z suszonymi pomidorami i oliwkami. Zazwyczaj podawany na ciepło jako przystawka lub jako dodatek do innych potraw.</a:t>
            </a:r>
          </a:p>
          <a:p>
            <a:pPr marL="0" indent="0">
              <a:lnSpc>
                <a:spcPct val="90000"/>
              </a:lnSpc>
              <a:buNone/>
            </a:pPr>
            <a:endParaRPr lang="pl-PL" sz="15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BC0364-4B58-4841-A227-00A6A59E0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-2"/>
            <a:ext cx="4657344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29A1F4-D02D-48E4-9331-6870B23B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0813" y="479893"/>
            <a:ext cx="3685031" cy="5458969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6A8CF3-711E-4C63-9DD5-53A2696C0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6411" y="644485"/>
            <a:ext cx="3353835" cy="51297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pizza, żywność, plasterek, siedzi&#10;&#10;Opis wygenerowany automatycznie">
            <a:extLst>
              <a:ext uri="{FF2B5EF4-FFF2-40B4-BE49-F238E27FC236}">
                <a16:creationId xmlns:a16="http://schemas.microsoft.com/office/drawing/2014/main" id="{730B7C5A-2479-4042-86FC-DD8CDB132A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326"/>
          <a:stretch/>
        </p:blipFill>
        <p:spPr>
          <a:xfrm>
            <a:off x="8340435" y="822036"/>
            <a:ext cx="3026664" cy="2348100"/>
          </a:xfrm>
          <a:prstGeom prst="rect">
            <a:avLst/>
          </a:prstGeom>
        </p:spPr>
      </p:pic>
      <p:pic>
        <p:nvPicPr>
          <p:cNvPr id="8" name="Obraz 7" descr="Obraz zawierający żywność, wewnątrz, stół, siedzi&#10;&#10;Opis wygenerowany automatycznie">
            <a:extLst>
              <a:ext uri="{FF2B5EF4-FFF2-40B4-BE49-F238E27FC236}">
                <a16:creationId xmlns:a16="http://schemas.microsoft.com/office/drawing/2014/main" id="{2E3D6DF5-BBB2-6243-93B6-FD3A404FBA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4014" r="593" b="3"/>
          <a:stretch/>
        </p:blipFill>
        <p:spPr>
          <a:xfrm>
            <a:off x="8340435" y="3255097"/>
            <a:ext cx="3026664" cy="23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20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66A4D4-049A-4389-B407-0E7091A0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7537F9D-7417-1B4E-9C4F-06750556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pl-PL" dirty="0"/>
              <a:t>Wergiliusz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BD95EE-1916-6349-B294-FCC4274E5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>
                <a:solidFill>
                  <a:srgbClr val="FFFFFF"/>
                </a:solidFill>
              </a:rPr>
              <a:t>W księdze VII </a:t>
            </a:r>
            <a:r>
              <a:rPr lang="pl-PL" sz="2000" i="1" dirty="0">
                <a:solidFill>
                  <a:srgbClr val="FFFFFF"/>
                </a:solidFill>
              </a:rPr>
              <a:t>Eneidy</a:t>
            </a:r>
            <a:r>
              <a:rPr lang="pl-PL" sz="2000" dirty="0">
                <a:solidFill>
                  <a:srgbClr val="FFFFFF"/>
                </a:solidFill>
              </a:rPr>
              <a:t> Wergiliusza (I wiek p.n.e.) znajdujemy pierwsze prawdopodobne aluzje do tego typu pożywienia, które Eneasz jadł wraz ze swoim synem i dowódcami, gdy tylko przybył do Lacjum, witany przez łacińskiego króla i jego córkę </a:t>
            </a:r>
            <a:r>
              <a:rPr lang="pl-PL" sz="2000" dirty="0" err="1">
                <a:solidFill>
                  <a:srgbClr val="FFFFFF"/>
                </a:solidFill>
              </a:rPr>
              <a:t>Lavinię</a:t>
            </a:r>
            <a:r>
              <a:rPr lang="pl-PL" sz="20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899359-8523-4D4D-B568-3FDFAF98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9C9585-DA89-4D7E-BCDF-576461A1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7BEAE53C-BD0F-E944-9066-9656F7A00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64692" y="1190881"/>
            <a:ext cx="4159568" cy="41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12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E50011-68D1-8F48-A4F3-66F273430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964692"/>
            <a:ext cx="5928637" cy="1188720"/>
          </a:xfrm>
        </p:spPr>
        <p:txBody>
          <a:bodyPr>
            <a:normAutofit/>
          </a:bodyPr>
          <a:lstStyle/>
          <a:p>
            <a:r>
              <a:rPr lang="pl-PL"/>
              <a:t>Pinsa romana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1685AB-C5FF-C241-B090-79790B058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38044"/>
            <a:ext cx="5925312" cy="310198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pl-PL" i="1" dirty="0" err="1"/>
              <a:t>Pinsa</a:t>
            </a:r>
            <a:r>
              <a:rPr lang="pl-PL" i="1" dirty="0"/>
              <a:t> </a:t>
            </a:r>
            <a:r>
              <a:rPr lang="pl-PL" i="1" dirty="0" err="1"/>
              <a:t>romana</a:t>
            </a:r>
            <a:r>
              <a:rPr lang="pl-PL" dirty="0"/>
              <a:t>, w późniejszym okresie całkowicie niemal zapomniana, święci obecnie sukcesy za sprawą Corrado Di Marco. To on w 2001 roku, łącząc badania naukowe z wiedzą praktyczną swojego dziadka dotyczącą starożytnych technik produkcji chleba, przygotował mieszankę mąki pszennej, sojowej, ryżowej, z użyciem zakwasu powstałego w wyniku długiego procesu zakwaszania (60-70 godzin) oraz żywych drożdży piekarniczych. Za sprawą składników oraz technologii zupełnie innej niż przy tradycyjnej </a:t>
            </a:r>
            <a:r>
              <a:rPr lang="pl-PL" i="1" dirty="0"/>
              <a:t>pizzy</a:t>
            </a:r>
            <a:r>
              <a:rPr lang="pl-PL" dirty="0"/>
              <a:t>, </a:t>
            </a:r>
            <a:r>
              <a:rPr lang="pl-PL" i="1" dirty="0" err="1"/>
              <a:t>pinsa</a:t>
            </a:r>
            <a:r>
              <a:rPr lang="pl-PL" dirty="0"/>
              <a:t> jest wyjątkowo wilgotna. Dzięki temu powstaje łatwostrawny i mniej kaloryczny placek.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pl-PL" i="1" dirty="0" err="1"/>
              <a:t>Pinsa</a:t>
            </a:r>
            <a:r>
              <a:rPr lang="pl-PL" i="1" dirty="0"/>
              <a:t> </a:t>
            </a:r>
            <a:r>
              <a:rPr lang="pl-PL" i="1" dirty="0" err="1"/>
              <a:t>romana</a:t>
            </a:r>
            <a:r>
              <a:rPr lang="pl-PL" i="1" dirty="0"/>
              <a:t> </a:t>
            </a:r>
            <a:r>
              <a:rPr lang="pl-PL" dirty="0"/>
              <a:t>nie jest okrągła, lecz owalna. To rodzaj </a:t>
            </a:r>
            <a:r>
              <a:rPr lang="pl-PL" i="1" dirty="0"/>
              <a:t>pizzy </a:t>
            </a:r>
            <a:r>
              <a:rPr lang="pl-PL" i="1" dirty="0" err="1"/>
              <a:t>bianca</a:t>
            </a:r>
            <a:r>
              <a:rPr lang="pl-PL" dirty="0"/>
              <a:t>* (fot. 1), podawanej  ze śmietaną lub serem </a:t>
            </a:r>
            <a:r>
              <a:rPr lang="pl-PL" i="1" dirty="0"/>
              <a:t>Mozzarella di </a:t>
            </a:r>
            <a:r>
              <a:rPr lang="pl-PL" i="1" dirty="0" err="1"/>
              <a:t>bufala</a:t>
            </a:r>
            <a:r>
              <a:rPr lang="pl-PL" i="1" dirty="0"/>
              <a:t>** </a:t>
            </a:r>
            <a:r>
              <a:rPr lang="pl-PL" dirty="0"/>
              <a:t>(</a:t>
            </a:r>
            <a:r>
              <a:rPr lang="pl-PL" i="1" dirty="0"/>
              <a:t>fot. 2</a:t>
            </a:r>
            <a:r>
              <a:rPr lang="pl-PL" dirty="0"/>
              <a:t>). Można ją jeść z różnymi dodatkami, na słono jak i na słodko. </a:t>
            </a:r>
          </a:p>
          <a:p>
            <a:pPr marL="0" indent="0" algn="just">
              <a:lnSpc>
                <a:spcPct val="90000"/>
              </a:lnSpc>
              <a:buNone/>
            </a:pPr>
            <a:endParaRPr lang="pl-PL" dirty="0"/>
          </a:p>
          <a:p>
            <a:pPr marL="0" indent="0">
              <a:lnSpc>
                <a:spcPct val="90000"/>
              </a:lnSpc>
              <a:buNone/>
            </a:pPr>
            <a:endParaRPr lang="pl-PL" sz="1500" dirty="0"/>
          </a:p>
          <a:p>
            <a:pPr marL="0" indent="0">
              <a:lnSpc>
                <a:spcPct val="90000"/>
              </a:lnSpc>
              <a:buNone/>
            </a:pPr>
            <a:endParaRPr lang="pl-PL" sz="15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BC0364-4B58-4841-A227-00A6A59E0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-2"/>
            <a:ext cx="4657344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29A1F4-D02D-48E4-9331-6870B23B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0813" y="479893"/>
            <a:ext cx="3685031" cy="5458969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6A8CF3-711E-4C63-9DD5-53A2696C0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6411" y="644485"/>
            <a:ext cx="3353835" cy="51297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 descr="Obraz zawierający pizza, żywność, ser, wewnątrz&#10;&#10;Opis wygenerowany automatycznie">
            <a:extLst>
              <a:ext uri="{FF2B5EF4-FFF2-40B4-BE49-F238E27FC236}">
                <a16:creationId xmlns:a16="http://schemas.microsoft.com/office/drawing/2014/main" id="{41238A57-3E99-CA41-9443-1E631C883F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961" r="-4" b="-4"/>
          <a:stretch/>
        </p:blipFill>
        <p:spPr>
          <a:xfrm>
            <a:off x="8340435" y="822036"/>
            <a:ext cx="3026664" cy="2348100"/>
          </a:xfrm>
          <a:prstGeom prst="rect">
            <a:avLst/>
          </a:prstGeom>
        </p:spPr>
      </p:pic>
      <p:pic>
        <p:nvPicPr>
          <p:cNvPr id="11" name="Obraz 10" descr="Obraz zawierający wewnątrz, szafka, drewniane, siedzi&#10;&#10;Opis wygenerowany automatycznie">
            <a:extLst>
              <a:ext uri="{FF2B5EF4-FFF2-40B4-BE49-F238E27FC236}">
                <a16:creationId xmlns:a16="http://schemas.microsoft.com/office/drawing/2014/main" id="{CA550540-6F7F-244B-802D-29F0D6A2C1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9454" r="5153" b="3"/>
          <a:stretch/>
        </p:blipFill>
        <p:spPr>
          <a:xfrm>
            <a:off x="8340435" y="3255097"/>
            <a:ext cx="3026664" cy="23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49636"/>
      </p:ext>
    </p:extLst>
  </p:cSld>
  <p:clrMapOvr>
    <a:masterClrMapping/>
  </p:clrMapOvr>
</p:sld>
</file>

<file path=ppt/theme/theme1.xml><?xml version="1.0" encoding="utf-8"?>
<a:theme xmlns:a="http://schemas.openxmlformats.org/drawingml/2006/main" name="Paczka">
  <a:themeElements>
    <a:clrScheme name="Paczka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zk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zka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1568</Words>
  <Application>Microsoft Office PowerPoint</Application>
  <PresentationFormat>Panoramiczny</PresentationFormat>
  <Paragraphs>61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Gill Sans MT</vt:lpstr>
      <vt:lpstr>Wingdings</vt:lpstr>
      <vt:lpstr>Paczka</vt:lpstr>
      <vt:lpstr>Słów kilka o słowie Pizza</vt:lpstr>
      <vt:lpstr>Buongiorno a tutti!</vt:lpstr>
      <vt:lpstr>Słów kilka o słowie pizza</vt:lpstr>
      <vt:lpstr>Od pektos do pizza</vt:lpstr>
      <vt:lpstr>bĭzzo-pĭzzo  i Longobardowie</vt:lpstr>
      <vt:lpstr>Pinsa Romana</vt:lpstr>
      <vt:lpstr>Pinsa romana</vt:lpstr>
      <vt:lpstr>Wergiliusz</vt:lpstr>
      <vt:lpstr>Pinsa romana</vt:lpstr>
      <vt:lpstr>Kilka wyjaśnień</vt:lpstr>
      <vt:lpstr>Macie ochotę na pinsę?  </vt:lpstr>
      <vt:lpstr>składniki</vt:lpstr>
      <vt:lpstr>Przygotowanie</vt:lpstr>
      <vt:lpstr>Smacznego! </vt:lpstr>
      <vt:lpstr>Dziękujemy Wam za dzisiejsze spotkanie! </vt:lpstr>
      <vt:lpstr>Opracowanie  i Bibliografia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Słów kilka o słowie Pizza</dc:title>
  <dc:creator>Trzcińska Anna - włoski</dc:creator>
  <cp:lastModifiedBy>Vostro 15</cp:lastModifiedBy>
  <cp:revision>14</cp:revision>
  <dcterms:created xsi:type="dcterms:W3CDTF">2020-11-23T11:25:03Z</dcterms:created>
  <dcterms:modified xsi:type="dcterms:W3CDTF">2020-11-23T13:34:19Z</dcterms:modified>
</cp:coreProperties>
</file>