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3" r:id="rId4"/>
    <p:sldId id="268" r:id="rId5"/>
    <p:sldId id="272" r:id="rId6"/>
    <p:sldId id="274" r:id="rId7"/>
    <p:sldId id="258" r:id="rId8"/>
    <p:sldId id="265" r:id="rId9"/>
    <p:sldId id="264" r:id="rId10"/>
    <p:sldId id="260" r:id="rId11"/>
    <p:sldId id="261" r:id="rId12"/>
    <p:sldId id="270" r:id="rId13"/>
    <p:sldId id="271" r:id="rId14"/>
    <p:sldId id="276" r:id="rId15"/>
    <p:sldId id="277" r:id="rId16"/>
    <p:sldId id="278" r:id="rId17"/>
    <p:sldId id="279" r:id="rId18"/>
    <p:sldId id="266" r:id="rId19"/>
    <p:sldId id="275" r:id="rId20"/>
    <p:sldId id="280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B704C-CC1F-4423-AAC0-47848A811871}" type="datetimeFigureOut">
              <a:rPr lang="pl-PL" smtClean="0"/>
              <a:t>22.10.2020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E2BA6-8FCC-4F87-A25E-46E1CB68C9B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E2BA6-8FCC-4F87-A25E-46E1CB68C9BD}" type="slidenum">
              <a:rPr lang="pl-PL" smtClean="0"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CB1-C131-4B16-8E16-2B1E12C7D73D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133E-888F-4CDE-8BBD-32A846CA41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CB1-C131-4B16-8E16-2B1E12C7D73D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133E-888F-4CDE-8BBD-32A846CA41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CB1-C131-4B16-8E16-2B1E12C7D73D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133E-888F-4CDE-8BBD-32A846CA41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CB1-C131-4B16-8E16-2B1E12C7D73D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133E-888F-4CDE-8BBD-32A846CA41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CB1-C131-4B16-8E16-2B1E12C7D73D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133E-888F-4CDE-8BBD-32A846CA41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CB1-C131-4B16-8E16-2B1E12C7D73D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133E-888F-4CDE-8BBD-32A846CA41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CB1-C131-4B16-8E16-2B1E12C7D73D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133E-888F-4CDE-8BBD-32A846CA41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CB1-C131-4B16-8E16-2B1E12C7D73D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133E-888F-4CDE-8BBD-32A846CA41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CB1-C131-4B16-8E16-2B1E12C7D73D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133E-888F-4CDE-8BBD-32A846CA41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CB1-C131-4B16-8E16-2B1E12C7D73D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133E-888F-4CDE-8BBD-32A846CA41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CB1-C131-4B16-8E16-2B1E12C7D73D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133E-888F-4CDE-8BBD-32A846CA41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DDEBCF">
                <a:alpha val="71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01CB1-C131-4B16-8E16-2B1E12C7D73D}" type="datetimeFigureOut">
              <a:rPr lang="pl-PL" smtClean="0"/>
              <a:pPr/>
              <a:t>22.10.2020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133E-888F-4CDE-8BBD-32A846CA412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to.org.pl/n2000_chtorfowiskaw.html" TargetMode="External"/><Relationship Id="rId2" Type="http://schemas.openxmlformats.org/officeDocument/2006/relationships/hyperlink" Target="http://pl.wikipedia.org/wiki/Strona_g%C5%82%C3%B3wn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yjdzzpociagu.most.org.pl/chelmski/c-torfweg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57224" y="2428868"/>
            <a:ext cx="75009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Torfowiska węglanowe </a:t>
            </a:r>
          </a:p>
          <a:p>
            <a:pPr algn="ctr"/>
            <a:r>
              <a:rPr lang="pl-PL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 powiecie chełmskim.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450px-Las-soltysowicki_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4357686" cy="5810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357158" y="6000768"/>
            <a:ext cx="41172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szuwary turzycowe</a:t>
            </a:r>
            <a:endParaRPr lang="pl-PL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Obraz 4" descr="279px-ZPK_Cladium_mariscus_siedlisko_04.07.10_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067" y="285728"/>
            <a:ext cx="3189160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4786314" y="6000768"/>
            <a:ext cx="4516153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kłoć wiechowata</a:t>
            </a:r>
          </a:p>
          <a:p>
            <a:pPr algn="ctr"/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404px-Carex_buxbaumii_kz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3902733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642910" y="5929330"/>
            <a:ext cx="39741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Turzyca Buxbauma</a:t>
            </a:r>
          </a:p>
        </p:txBody>
      </p:sp>
      <p:pic>
        <p:nvPicPr>
          <p:cNvPr id="4" name="Obraz 3" descr="Carex_davalliana_(Davall-Segge)_IMG_212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1" y="230982"/>
            <a:ext cx="3786214" cy="5769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5429256" y="5929330"/>
            <a:ext cx="3337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Turzyca Davalla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owablot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7"/>
            <a:ext cx="5500726" cy="365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285720" y="285728"/>
            <a:ext cx="26821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Sowa błotna</a:t>
            </a:r>
          </a:p>
        </p:txBody>
      </p:sp>
      <p:pic>
        <p:nvPicPr>
          <p:cNvPr id="5" name="Obraz 4" descr="Grus_grus_2_(Marek_Szczepanek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71612"/>
            <a:ext cx="3500462" cy="5034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ostokąt 6"/>
          <p:cNvSpPr/>
          <p:nvPr/>
        </p:nvSpPr>
        <p:spPr>
          <a:xfrm>
            <a:off x="5929322" y="5929330"/>
            <a:ext cx="13676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Żuraw</a:t>
            </a:r>
            <a:endParaRPr lang="pl-PL" sz="3200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Gallinago_gallinago_1_(Marek_Szczepanek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5381588" cy="350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428596" y="3000372"/>
            <a:ext cx="2871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Bekas kszyk</a:t>
            </a:r>
          </a:p>
        </p:txBody>
      </p:sp>
      <p:pic>
        <p:nvPicPr>
          <p:cNvPr id="5" name="Obraz 4" descr="Beaver_pho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2571744"/>
            <a:ext cx="5172088" cy="4030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4714876" y="5786454"/>
            <a:ext cx="36455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Bóbr europejski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799px-Inula_ensifolia_3OB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5334324" cy="3999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4714876" y="428604"/>
            <a:ext cx="39029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Oman Wąskolistny.</a:t>
            </a:r>
          </a:p>
        </p:txBody>
      </p:sp>
      <p:pic>
        <p:nvPicPr>
          <p:cNvPr id="5" name="Obraz 4" descr="zawilce_wielkokwiatow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21" y="3000372"/>
            <a:ext cx="4857779" cy="3643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1500166" y="4786322"/>
            <a:ext cx="44566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Zawilce Wielkokwiatowe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800px-Bufo_Bu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5608439" cy="4010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428596" y="3500438"/>
            <a:ext cx="31438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Ropucha szara</a:t>
            </a:r>
          </a:p>
        </p:txBody>
      </p:sp>
      <p:pic>
        <p:nvPicPr>
          <p:cNvPr id="4" name="Obraz 3" descr="685px-Emys_orbicularis_2009_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28802"/>
            <a:ext cx="4572000" cy="3832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6641391" y="5715016"/>
            <a:ext cx="2502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Żółw błotny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231708228Podrozniczek_001_LE9I61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557216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642910" y="3214686"/>
            <a:ext cx="28296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Podróżniczek</a:t>
            </a:r>
          </a:p>
        </p:txBody>
      </p:sp>
      <p:pic>
        <p:nvPicPr>
          <p:cNvPr id="4" name="Obraz 3" descr="5917__kulik-wielkiMSZ-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786058"/>
            <a:ext cx="5214934" cy="3476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6072198" y="5572140"/>
            <a:ext cx="23599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Kulik wielki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lotniak_lakowy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5575649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142844" y="214290"/>
            <a:ext cx="33826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Błotniak łąkowy</a:t>
            </a:r>
          </a:p>
        </p:txBody>
      </p:sp>
      <p:pic>
        <p:nvPicPr>
          <p:cNvPr id="4" name="Obraz 3" descr="450px-Ciconia_ciconia_01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643050"/>
            <a:ext cx="3714758" cy="495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3000364" y="5929330"/>
            <a:ext cx="26901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Bocian biały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57224" y="571480"/>
            <a:ext cx="72866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latin typeface="Century Gothic" pitchFamily="34" charset="0"/>
              </a:rPr>
              <a:t>Dla zainteresowanych turystyką tych obszarów:</a:t>
            </a:r>
          </a:p>
          <a:p>
            <a:pPr algn="just"/>
            <a:r>
              <a:rPr lang="pl-PL" sz="2400" dirty="0">
                <a:latin typeface="Century Gothic" pitchFamily="34" charset="0"/>
              </a:rPr>
              <a:t>Trasa wiedzie przez tereny podmokłe. Niezbędnym elementem odzieży będą wysokie kalosze oraz peleryna przeciwdeszczowa. Tereny są tu dośd ciężkie więc nawet w suchych miesiącach warto mied ze sobą porządne, wysokie buty trekkingowe. Z racji wilgotności spodziewać należy się dużej ilości komarów więc warto się zaopatrzyd w środki odstraszająca. Najważniejszym elementem przyrody ożywionej do obserwacji są tu ptaki. Warto więc uzbroić się w lornetkę, bądź specjalistyczną lunetę ornitologiczną. Jeśli aparat to koniecznie z szybką migawką i dużym zoomem, bądź teleobiektywem.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00034" y="2428868"/>
            <a:ext cx="8178842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Dziękuję za uwagę!</a:t>
            </a:r>
          </a:p>
          <a:p>
            <a:pPr algn="ctr"/>
            <a:r>
              <a:rPr lang="pl-PL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Wykonał: Daniel Raczyński.</a:t>
            </a:r>
            <a:endParaRPr lang="pl-PL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8959504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l-PL" sz="2400" dirty="0">
                <a:latin typeface="Century Gothic" pitchFamily="34" charset="0"/>
                <a:cs typeface="Arial" pitchFamily="34" charset="0"/>
              </a:rPr>
              <a:t>Obszar położony jest na wschód od Chełma </a:t>
            </a:r>
          </a:p>
          <a:p>
            <a:pPr algn="just"/>
            <a:r>
              <a:rPr lang="pl-PL" sz="2400" dirty="0">
                <a:latin typeface="Century Gothic" pitchFamily="34" charset="0"/>
                <a:cs typeface="Arial" pitchFamily="34" charset="0"/>
              </a:rPr>
              <a:t>w Obniżeniu Dubienki, stanowiącym fragment </a:t>
            </a:r>
          </a:p>
          <a:p>
            <a:pPr algn="just"/>
            <a:r>
              <a:rPr lang="pl-PL" sz="2400" dirty="0">
                <a:latin typeface="Century Gothic" pitchFamily="34" charset="0"/>
                <a:cs typeface="Arial" pitchFamily="34" charset="0"/>
              </a:rPr>
              <a:t>Polesia Wołyoskiego. </a:t>
            </a:r>
          </a:p>
          <a:p>
            <a:pPr algn="just"/>
            <a:r>
              <a:rPr lang="pl-PL" sz="2400" dirty="0">
                <a:latin typeface="Century Gothic" pitchFamily="34" charset="0"/>
                <a:cs typeface="Arial" pitchFamily="34" charset="0"/>
              </a:rPr>
              <a:t>Złożony jest z 5 torfowisk niskich typu węglanowego. </a:t>
            </a:r>
          </a:p>
          <a:p>
            <a:pPr algn="just"/>
            <a:r>
              <a:rPr lang="pl-PL" sz="2400" dirty="0">
                <a:latin typeface="Century Gothic" pitchFamily="34" charset="0"/>
                <a:cs typeface="Arial" pitchFamily="34" charset="0"/>
              </a:rPr>
              <a:t>Geneza tych torfowisk związana jest z powstaniem,</a:t>
            </a:r>
          </a:p>
          <a:p>
            <a:pPr algn="just"/>
            <a:r>
              <a:rPr lang="pl-PL" sz="2400" dirty="0">
                <a:latin typeface="Century Gothic" pitchFamily="34" charset="0"/>
                <a:cs typeface="Arial" pitchFamily="34" charset="0"/>
              </a:rPr>
              <a:t>w wyniku procesów krasowych, zagłębieo terenu,</a:t>
            </a:r>
          </a:p>
          <a:p>
            <a:pPr algn="just"/>
            <a:r>
              <a:rPr lang="pl-PL" sz="2400" dirty="0">
                <a:latin typeface="Century Gothic" pitchFamily="34" charset="0"/>
                <a:cs typeface="Arial" pitchFamily="34" charset="0"/>
              </a:rPr>
              <a:t>w których gromadziła się materia organiczna </a:t>
            </a:r>
          </a:p>
          <a:p>
            <a:pPr algn="just"/>
            <a:r>
              <a:rPr lang="pl-PL" sz="2400" dirty="0">
                <a:latin typeface="Century Gothic" pitchFamily="34" charset="0"/>
                <a:cs typeface="Arial" pitchFamily="34" charset="0"/>
              </a:rPr>
              <a:t>i materiały organiczne. Torfowiska te są zasilane wyłącznie </a:t>
            </a:r>
          </a:p>
          <a:p>
            <a:pPr algn="just"/>
            <a:r>
              <a:rPr lang="pl-PL" sz="2400" dirty="0">
                <a:latin typeface="Century Gothic" pitchFamily="34" charset="0"/>
                <a:cs typeface="Arial" pitchFamily="34" charset="0"/>
              </a:rPr>
              <a:t>przez wodę pochodzącą z opadów atmosferycznych. </a:t>
            </a:r>
            <a:r>
              <a:rPr lang="pl-PL" sz="2400" dirty="0">
                <a:latin typeface="Century Gothic" pitchFamily="34" charset="0"/>
              </a:rPr>
              <a:t>	</a:t>
            </a:r>
          </a:p>
          <a:p>
            <a:pPr algn="just"/>
            <a:r>
              <a:rPr lang="pl-PL" sz="2400" dirty="0">
                <a:latin typeface="Century Gothic" pitchFamily="34" charset="0"/>
              </a:rPr>
              <a:t>Torfowiska te uznano za jedne z najcenniejszych </a:t>
            </a:r>
          </a:p>
          <a:p>
            <a:pPr algn="just"/>
            <a:r>
              <a:rPr lang="pl-PL" sz="2400" dirty="0">
                <a:latin typeface="Century Gothic" pitchFamily="34" charset="0"/>
              </a:rPr>
              <a:t>w Polsce obszarów bagiennych oraz ostoję ptaków </a:t>
            </a:r>
          </a:p>
          <a:p>
            <a:pPr algn="just"/>
            <a:r>
              <a:rPr lang="pl-PL" sz="2400" dirty="0">
                <a:latin typeface="Century Gothic" pitchFamily="34" charset="0"/>
              </a:rPr>
              <a:t>o europejskim znaczeniu.</a:t>
            </a:r>
          </a:p>
          <a:p>
            <a:pPr algn="just"/>
            <a:endParaRPr lang="pl-PL" sz="2400" dirty="0">
              <a:latin typeface="Century Gothic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285852" y="6334780"/>
            <a:ext cx="6271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Century Gothic" pitchFamily="34" charset="0"/>
              </a:rPr>
              <a:t>Całkowita powierzchnia: 4309,4 ha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20751" y="4572008"/>
            <a:ext cx="88232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l-PL" dirty="0">
                <a:latin typeface="Century Gothic" pitchFamily="34" charset="0"/>
              </a:rPr>
              <a:t>W skład Chełmskich Torfowisk Węglanowych wchodzą rezerwaty „Brzeźno” , 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„Rozkosz” i  „Bagno Serebyskie”.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Należą one do Europejskiej Sieci Ekologicznej NATURA 2000.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Celem tego systemu  jest ochrona zagrożonych wyginięciem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gatunków zwierząt, roślin oraz sieci przyrodniczych.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4282" y="1928802"/>
            <a:ext cx="43749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Opracowano na podstawie:</a:t>
            </a:r>
            <a:endParaRPr lang="pl-PL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57224" y="2928934"/>
            <a:ext cx="663835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Century Gothic" pitchFamily="34" charset="0"/>
                <a:hlinkClick r:id="rId2"/>
              </a:rPr>
              <a:t>http://pl.wikipedia.org/wiki/Strona_g%C5%82%C3%B3wna</a:t>
            </a:r>
            <a:endParaRPr lang="pl-PL" dirty="0">
              <a:latin typeface="Century Gothic" pitchFamily="34" charset="0"/>
            </a:endParaRPr>
          </a:p>
          <a:p>
            <a:endParaRPr lang="pl-PL" dirty="0">
              <a:latin typeface="Century Gothic" pitchFamily="34" charset="0"/>
            </a:endParaRPr>
          </a:p>
          <a:p>
            <a:r>
              <a:rPr lang="pl-PL" dirty="0">
                <a:latin typeface="Century Gothic" pitchFamily="34" charset="0"/>
                <a:hlinkClick r:id="rId3"/>
              </a:rPr>
              <a:t>http://www.lto.org.pl/n2000_chtorfowiskaw.html</a:t>
            </a:r>
            <a:endParaRPr lang="pl-PL" dirty="0">
              <a:latin typeface="Century Gothic" pitchFamily="34" charset="0"/>
            </a:endParaRPr>
          </a:p>
          <a:p>
            <a:endParaRPr lang="pl-PL" dirty="0">
              <a:latin typeface="Century Gothic" pitchFamily="34" charset="0"/>
            </a:endParaRPr>
          </a:p>
          <a:p>
            <a:r>
              <a:rPr lang="pl-PL" dirty="0">
                <a:latin typeface="Century Gothic" pitchFamily="34" charset="0"/>
                <a:hlinkClick r:id="rId4"/>
              </a:rPr>
              <a:t>http://wyjdzzpociagu.most.org.pl/chelmski/c-torfweg.htm</a:t>
            </a:r>
            <a:endParaRPr lang="pl-PL" dirty="0">
              <a:latin typeface="Century Gothic" pitchFamily="34" charset="0"/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571480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>
                <a:latin typeface="Century Gothic" pitchFamily="34" charset="0"/>
              </a:rPr>
              <a:t>Szczególną rolę w tworzeniu torfowisk należy przypisać jednej roślinie – </a:t>
            </a:r>
            <a:r>
              <a:rPr lang="pl-PL" sz="2200" b="1" dirty="0">
                <a:latin typeface="Century Gothic" pitchFamily="34" charset="0"/>
              </a:rPr>
              <a:t>kłoci wiechowatej</a:t>
            </a:r>
            <a:r>
              <a:rPr lang="pl-PL" sz="2200" dirty="0">
                <a:latin typeface="Century Gothic" pitchFamily="34" charset="0"/>
              </a:rPr>
              <a:t>, która porasta znaczną częśd obszaru (ok. 50%).</a:t>
            </a:r>
          </a:p>
          <a:p>
            <a:pPr algn="just"/>
            <a:r>
              <a:rPr lang="pl-PL" sz="2200" dirty="0">
                <a:latin typeface="Century Gothic" pitchFamily="34" charset="0"/>
              </a:rPr>
              <a:t>W krajobrazie ostoi ważną rolę odgrywają tzw. </a:t>
            </a:r>
            <a:r>
              <a:rPr lang="pl-PL" sz="2200" b="1" dirty="0">
                <a:latin typeface="Century Gothic" pitchFamily="34" charset="0"/>
              </a:rPr>
              <a:t>grądziki</a:t>
            </a:r>
            <a:r>
              <a:rPr lang="pl-PL" sz="2200" dirty="0">
                <a:latin typeface="Century Gothic" pitchFamily="34" charset="0"/>
              </a:rPr>
              <a:t>, </a:t>
            </a:r>
          </a:p>
          <a:p>
            <a:pPr algn="just"/>
            <a:r>
              <a:rPr lang="pl-PL" sz="2200" dirty="0">
                <a:latin typeface="Century Gothic" pitchFamily="34" charset="0"/>
              </a:rPr>
              <a:t>czyli porosłe lasem lub murawami ciepłolubnymi, kredowe wywyższenia terenu. To na nich można spotkad niewielkie płaty lasów typu dąbrowy świetlistej, która prawdopodobnie jest zbiorowiskiem pierwotnym dla tego siedliska. </a:t>
            </a:r>
          </a:p>
          <a:p>
            <a:pPr algn="just"/>
            <a:r>
              <a:rPr lang="pl-PL" sz="2200" dirty="0">
                <a:latin typeface="Century Gothic" pitchFamily="34" charset="0"/>
              </a:rPr>
              <a:t>Zdecydowana większośd powierzchni ostoi poprzecinana jest rowami melioracyjnymi. Występują tu również liczne </a:t>
            </a:r>
          </a:p>
          <a:p>
            <a:pPr algn="just"/>
            <a:r>
              <a:rPr lang="pl-PL" sz="2200" dirty="0">
                <a:latin typeface="Century Gothic" pitchFamily="34" charset="0"/>
              </a:rPr>
              <a:t>oczka wodne. Obszar uznawany jest za ważną ostoję ptaków </a:t>
            </a:r>
          </a:p>
          <a:p>
            <a:pPr algn="just"/>
            <a:r>
              <a:rPr lang="pl-PL" sz="2200" dirty="0">
                <a:latin typeface="Century Gothic" pitchFamily="34" charset="0"/>
              </a:rPr>
              <a:t>o randze europejskiej. Stwierdzono tu przynajmniej 20 lęgowych gatunków ptaków oraz 16 gatunków migrujących wymienianych w tej dyrektywie, wśród których 10 gatunków jest zagrożonych i znalazło się w Polskiej Czerwonej Księdze Zwierząt.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924644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Century Gothic" pitchFamily="34" charset="0"/>
              </a:rPr>
              <a:t>W </a:t>
            </a:r>
            <a:r>
              <a:rPr lang="pl-PL" b="1" dirty="0">
                <a:latin typeface="Century Gothic" pitchFamily="34" charset="0"/>
              </a:rPr>
              <a:t>Chełmskich Torfowiskach Węglanowych </a:t>
            </a:r>
          </a:p>
          <a:p>
            <a:pPr algn="ctr"/>
            <a:r>
              <a:rPr lang="pl-PL" dirty="0">
                <a:latin typeface="Century Gothic" pitchFamily="34" charset="0"/>
              </a:rPr>
              <a:t>jest opracowana </a:t>
            </a:r>
            <a:r>
              <a:rPr lang="pl-PL" b="1" dirty="0">
                <a:latin typeface="Century Gothic" pitchFamily="34" charset="0"/>
              </a:rPr>
              <a:t>ścieżka dydaktyczna</a:t>
            </a:r>
            <a:r>
              <a:rPr lang="pl-PL" dirty="0">
                <a:latin typeface="Century Gothic" pitchFamily="34" charset="0"/>
              </a:rPr>
              <a:t>:</a:t>
            </a:r>
          </a:p>
          <a:p>
            <a:r>
              <a:rPr lang="pl-PL" dirty="0">
                <a:latin typeface="Century Gothic" pitchFamily="34" charset="0"/>
              </a:rPr>
              <a:t>krótsza, która ma 20 km długości </a:t>
            </a:r>
          </a:p>
          <a:p>
            <a:r>
              <a:rPr lang="pl-PL" dirty="0">
                <a:latin typeface="Century Gothic" pitchFamily="34" charset="0"/>
              </a:rPr>
              <a:t>oraz dłuższa, o długości 40 km. </a:t>
            </a:r>
          </a:p>
          <a:p>
            <a:r>
              <a:rPr lang="pl-PL" dirty="0">
                <a:latin typeface="Century Gothic" pitchFamily="34" charset="0"/>
              </a:rPr>
              <a:t>Składa ją się z </a:t>
            </a:r>
            <a:r>
              <a:rPr lang="pl-PL" b="1" dirty="0">
                <a:latin typeface="Century Gothic" pitchFamily="34" charset="0"/>
              </a:rPr>
              <a:t>6 przystanków</a:t>
            </a:r>
            <a:r>
              <a:rPr lang="pl-PL" dirty="0">
                <a:latin typeface="Century Gothic" pitchFamily="34" charset="0"/>
              </a:rPr>
              <a:t>, a na każdym z nich można podziwiać pola, torfowiska oraz co raz inne okazy rzadko występujących zwierząt i roślin.</a:t>
            </a:r>
          </a:p>
          <a:p>
            <a:endParaRPr lang="pl-PL" sz="2400" dirty="0">
              <a:latin typeface="Century Gothic" pitchFamily="34" charset="0"/>
            </a:endParaRPr>
          </a:p>
          <a:p>
            <a:endParaRPr lang="pl-PL" sz="2400" dirty="0">
              <a:latin typeface="Century Gothic" pitchFamily="34" charset="0"/>
            </a:endParaRPr>
          </a:p>
          <a:p>
            <a:endParaRPr lang="pl-PL" sz="2400" dirty="0">
              <a:latin typeface="Century Gothic" pitchFamily="34" charset="0"/>
            </a:endParaRPr>
          </a:p>
          <a:p>
            <a:endParaRPr lang="pl-PL" sz="2400" dirty="0">
              <a:latin typeface="Century Gothic" pitchFamily="34" charset="0"/>
            </a:endParaRPr>
          </a:p>
          <a:p>
            <a:endParaRPr lang="pl-PL" sz="2400" dirty="0">
              <a:latin typeface="Century Gothic" pitchFamily="34" charset="0"/>
            </a:endParaRPr>
          </a:p>
        </p:txBody>
      </p:sp>
      <p:pic>
        <p:nvPicPr>
          <p:cNvPr id="4" name="Obraz 3" descr="Untitled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85926"/>
            <a:ext cx="8715404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1429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latin typeface="Century Gothic" pitchFamily="34" charset="0"/>
              </a:rPr>
              <a:t>Przystanek 1: Stacja PKP Brzeźno – punkt początkowy.</a:t>
            </a:r>
          </a:p>
          <a:p>
            <a:pPr algn="just"/>
            <a:endParaRPr lang="pl-PL" dirty="0">
              <a:latin typeface="Century Gothic" pitchFamily="34" charset="0"/>
            </a:endParaRPr>
          </a:p>
          <a:p>
            <a:pPr algn="just"/>
            <a:r>
              <a:rPr lang="pl-PL" b="1" dirty="0">
                <a:latin typeface="Century Gothic" pitchFamily="34" charset="0"/>
              </a:rPr>
              <a:t>Przystanek 2:  Rezerwat Rozkosz.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Występują tu: </a:t>
            </a:r>
            <a:r>
              <a:rPr lang="pl-PL" b="1" dirty="0">
                <a:latin typeface="Century Gothic" pitchFamily="34" charset="0"/>
              </a:rPr>
              <a:t>oman wąskolistny, zawilec wielkiwatowy</a:t>
            </a:r>
            <a:r>
              <a:rPr lang="pl-PL" dirty="0">
                <a:latin typeface="Century Gothic" pitchFamily="34" charset="0"/>
              </a:rPr>
              <a:t> oraz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gnieźdżą się </a:t>
            </a:r>
            <a:r>
              <a:rPr lang="pl-PL" b="1" dirty="0">
                <a:latin typeface="Century Gothic" pitchFamily="34" charset="0"/>
              </a:rPr>
              <a:t>bekas kszyk, derkacz oraz żuraw </a:t>
            </a:r>
            <a:r>
              <a:rPr lang="pl-PL" dirty="0">
                <a:latin typeface="Century Gothic" pitchFamily="34" charset="0"/>
              </a:rPr>
              <a:t>- jest to nasz największy ptak krajowy, który na swoje gody przylatuje na przełomie marca i kwietnia.</a:t>
            </a:r>
          </a:p>
          <a:p>
            <a:pPr algn="just"/>
            <a:endParaRPr lang="pl-PL" dirty="0">
              <a:latin typeface="Century Gothic" pitchFamily="34" charset="0"/>
            </a:endParaRPr>
          </a:p>
          <a:p>
            <a:pPr algn="just"/>
            <a:r>
              <a:rPr lang="pl-PL" b="1" dirty="0">
                <a:latin typeface="Century Gothic" pitchFamily="34" charset="0"/>
              </a:rPr>
              <a:t>Przystanek 3: Motylowa Łąka.</a:t>
            </a:r>
          </a:p>
          <a:p>
            <a:pPr algn="just"/>
            <a:r>
              <a:rPr lang="pl-PL" dirty="0">
                <a:latin typeface="Century Gothic" pitchFamily="34" charset="0"/>
              </a:rPr>
              <a:t>To ścieżka dydaktyczna o długości 1,2 km, dzięki której można dowiedzied się o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faunie i florze Torfowisk Chełmskich oraz wilgotnych łąk okalających. Najbardziej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charakterystyczną rośliną tych terenów jest zespół </a:t>
            </a:r>
            <a:r>
              <a:rPr lang="pl-PL" b="1" dirty="0">
                <a:latin typeface="Century Gothic" pitchFamily="34" charset="0"/>
              </a:rPr>
              <a:t>kłoci wiechowatej.</a:t>
            </a:r>
          </a:p>
          <a:p>
            <a:pPr algn="just"/>
            <a:r>
              <a:rPr lang="pl-PL" dirty="0">
                <a:latin typeface="Century Gothic" pitchFamily="34" charset="0"/>
              </a:rPr>
              <a:t>Na Chełmskich Torfowiskach Węglanowych można znaleźd 80 gatunków motyli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oraz </a:t>
            </a:r>
            <a:r>
              <a:rPr lang="pl-PL" b="1" dirty="0">
                <a:latin typeface="Century Gothic" pitchFamily="34" charset="0"/>
              </a:rPr>
              <a:t>34 gaturnki ważek, kumaki, ropuchę szarą i żółwia błotnego </a:t>
            </a:r>
            <a:r>
              <a:rPr lang="pl-PL" dirty="0">
                <a:latin typeface="Century Gothic" pitchFamily="34" charset="0"/>
              </a:rPr>
              <a:t>oraz </a:t>
            </a:r>
            <a:r>
              <a:rPr lang="pl-PL" b="1" dirty="0">
                <a:latin typeface="Century Gothic" pitchFamily="34" charset="0"/>
              </a:rPr>
              <a:t>bobra europejskiego</a:t>
            </a:r>
            <a:r>
              <a:rPr lang="pl-PL" dirty="0">
                <a:latin typeface="Century Gothic" pitchFamily="34" charset="0"/>
              </a:rPr>
              <a:t>.</a:t>
            </a:r>
          </a:p>
          <a:p>
            <a:pPr algn="just"/>
            <a:endParaRPr lang="pl-PL" dirty="0">
              <a:latin typeface="Century Gothic" pitchFamily="34" charset="0"/>
            </a:endParaRPr>
          </a:p>
          <a:p>
            <a:pPr algn="just"/>
            <a:r>
              <a:rPr lang="pl-PL" b="1" dirty="0">
                <a:latin typeface="Century Gothic" pitchFamily="34" charset="0"/>
              </a:rPr>
              <a:t>Przystanek 4: Rezerwat Brzeźno</a:t>
            </a:r>
            <a:r>
              <a:rPr lang="pl-PL" dirty="0">
                <a:latin typeface="Century Gothic" pitchFamily="34" charset="0"/>
              </a:rPr>
              <a:t>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Na wyjątkowość Chełmskich Torfowisk Węglanowych wpływa ich zasadowy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charakter, który uwarunkowany jest skałą węglanową (kredą piszącą),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stanowiąc nieprzepuszczalne podłoże skalne. Takie ukształtowanie terenu nazywamy wertepem krasowym. Charakterystyczne dla tego krajobrazu  są wyspy lub półwyspy zwane </a:t>
            </a:r>
            <a:r>
              <a:rPr lang="pl-PL" b="1" dirty="0">
                <a:latin typeface="Century Gothic" pitchFamily="34" charset="0"/>
              </a:rPr>
              <a:t>„grądzikami”.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142984"/>
            <a:ext cx="80724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latin typeface="Century Gothic" pitchFamily="34" charset="0"/>
              </a:rPr>
              <a:t>Przystanek 5: Regionalne zarządzanie zasobami przyrody.</a:t>
            </a:r>
          </a:p>
          <a:p>
            <a:pPr algn="just"/>
            <a:r>
              <a:rPr lang="pl-PL" dirty="0">
                <a:latin typeface="Century Gothic" pitchFamily="34" charset="0"/>
              </a:rPr>
              <a:t>Wokół widzimy pola wokół wsi Brzeźno.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Patrząc na północ można dojrzed  Cerkiew św. Włodzimierza.</a:t>
            </a:r>
          </a:p>
          <a:p>
            <a:pPr algn="just"/>
            <a:endParaRPr lang="pl-PL" dirty="0">
              <a:latin typeface="Century Gothic" pitchFamily="34" charset="0"/>
            </a:endParaRPr>
          </a:p>
          <a:p>
            <a:pPr algn="just"/>
            <a:r>
              <a:rPr lang="pl-PL" b="1" dirty="0">
                <a:latin typeface="Century Gothic" pitchFamily="34" charset="0"/>
              </a:rPr>
              <a:t>Przystanek 6: Rezerwat Bagno Serebryskie – końcowy.</a:t>
            </a:r>
          </a:p>
          <a:p>
            <a:pPr algn="just"/>
            <a:r>
              <a:rPr lang="pl-PL" dirty="0">
                <a:latin typeface="Century Gothic" pitchFamily="34" charset="0"/>
              </a:rPr>
              <a:t>Na terenie rezerwatu Bagno Serebryskie znajduje się punkt widokowy,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z  którego możemy obserwowad rzadko spotykane w Europie torfowiska niskie. Rezerwat utworzony w 1991 roku obecnie zajmuje</a:t>
            </a:r>
          </a:p>
          <a:p>
            <a:pPr algn="just"/>
            <a:r>
              <a:rPr lang="pl-PL" dirty="0">
                <a:latin typeface="Century Gothic" pitchFamily="34" charset="0"/>
              </a:rPr>
              <a:t>377 ha. Jest to obszar występowania rzadkich gatunków ptaków wodno-błotnych. Wśród nich na szczególną uwagę zasługują  </a:t>
            </a:r>
            <a:r>
              <a:rPr lang="pl-PL" b="1" dirty="0">
                <a:latin typeface="Century Gothic" pitchFamily="34" charset="0"/>
              </a:rPr>
              <a:t>wodniczka, błotniak popielaty, kulik wielki, dubelt, kobus, bąk zwyczajny, podróżniczek, brodziec krwawodzioby i uszatka błotna. </a:t>
            </a:r>
          </a:p>
          <a:p>
            <a:pPr algn="just"/>
            <a:endParaRPr lang="pl-PL" b="1" dirty="0">
              <a:latin typeface="Century Gothic" pitchFamily="34" charset="0"/>
            </a:endParaRPr>
          </a:p>
          <a:p>
            <a:pPr algn="just"/>
            <a:endParaRPr lang="pl-PL" b="1" dirty="0">
              <a:latin typeface="Century Gothic" pitchFamily="34" charset="0"/>
            </a:endParaRPr>
          </a:p>
          <a:p>
            <a:pPr algn="just"/>
            <a:endParaRPr lang="pl-PL" b="1" dirty="0">
              <a:latin typeface="Century Gothic" pitchFamily="34" charset="0"/>
            </a:endParaRPr>
          </a:p>
          <a:p>
            <a:pPr algn="just"/>
            <a:endParaRPr lang="pl-PL" b="1" dirty="0">
              <a:latin typeface="Century Gothic" pitchFamily="34" charset="0"/>
            </a:endParaRPr>
          </a:p>
          <a:p>
            <a:pPr algn="just"/>
            <a:r>
              <a:rPr lang="pl-PL" dirty="0">
                <a:latin typeface="Century Gothic" pitchFamily="34" charset="0"/>
              </a:rPr>
              <a:t>Całkowita długość trasy to od 20 do 40 km, w zależności od jej wyboru.</a:t>
            </a:r>
          </a:p>
          <a:p>
            <a:pPr algn="just"/>
            <a:endParaRPr lang="pl-PL" b="1" dirty="0">
              <a:latin typeface="Century Gothic" pitchFamily="34" charset="0"/>
            </a:endParaRPr>
          </a:p>
          <a:p>
            <a:endParaRPr lang="pl-PL" b="1" dirty="0"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03053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4500562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03053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876"/>
            <a:ext cx="4500562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030510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3357562"/>
            <a:ext cx="4393401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TorWeg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0"/>
            <a:ext cx="4389971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rostokąt 8"/>
          <p:cNvSpPr/>
          <p:nvPr/>
        </p:nvSpPr>
        <p:spPr>
          <a:xfrm>
            <a:off x="2000232" y="1785926"/>
            <a:ext cx="50720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entury Gothic" pitchFamily="34" charset="0"/>
              </a:rPr>
              <a:t>Galeria zdjęć </a:t>
            </a:r>
          </a:p>
          <a:p>
            <a:pPr algn="ctr"/>
            <a:r>
              <a:rPr lang="pl-PL" sz="48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entury Gothic" pitchFamily="34" charset="0"/>
              </a:rPr>
              <a:t>okazów występujących </a:t>
            </a:r>
          </a:p>
          <a:p>
            <a:pPr algn="ctr"/>
            <a:r>
              <a:rPr lang="pl-PL" sz="48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entury Gothic" pitchFamily="34" charset="0"/>
              </a:rPr>
              <a:t>na tym terenie.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d305fac01Derkacz160508_2L8C7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214554"/>
            <a:ext cx="664373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5429256" y="5572140"/>
            <a:ext cx="15245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Derkacz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071538" y="142852"/>
            <a:ext cx="68323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l-PL" b="1" dirty="0">
                <a:latin typeface="Century Gothic" pitchFamily="34" charset="0"/>
              </a:rPr>
              <a:t>Derkacz – </a:t>
            </a:r>
            <a:r>
              <a:rPr lang="pl-PL" dirty="0">
                <a:latin typeface="Century Gothic" pitchFamily="34" charset="0"/>
              </a:rPr>
              <a:t>średniej wielkości ptak z rodziny chruścieli.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W Polsce nieliczny ptak lęgowy. Gnieździ się w całym kraju,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jednak jest to rozkład nierównomierny: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liczniejszy jest na północy i wschodzie.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Większość obserwacji dotyczy jedynie jego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charakterystycznego głosu, ponieważ jest to ptak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bardzo płochliwy, o skrytym trybie życia.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450px-Seggenrohrsaenger_h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0"/>
            <a:ext cx="3143272" cy="419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ptakipolskie_Wodnicz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66318" cy="3635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3500430" y="285728"/>
            <a:ext cx="20311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Wodniczka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0" y="3534013"/>
            <a:ext cx="67072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latin typeface="Century Gothic" pitchFamily="34" charset="0"/>
              </a:rPr>
              <a:t>Wodniczka</a:t>
            </a:r>
            <a:r>
              <a:rPr lang="pl-PL" dirty="0">
                <a:latin typeface="Century Gothic" pitchFamily="34" charset="0"/>
              </a:rPr>
              <a:t> jest niewielkim ptakiem wędrownym </a:t>
            </a:r>
          </a:p>
          <a:p>
            <a:pPr algn="just"/>
            <a:r>
              <a:rPr lang="pl-PL" dirty="0">
                <a:latin typeface="Century Gothic" pitchFamily="34" charset="0"/>
              </a:rPr>
              <a:t>z rodziny trzciniaków wcześniej zaliczanego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do pokrzewkowatych. Zamieszkuje wschodnią Europę </a:t>
            </a:r>
          </a:p>
          <a:p>
            <a:pPr algn="just"/>
            <a:r>
              <a:rPr lang="pl-PL" dirty="0">
                <a:latin typeface="Century Gothic" pitchFamily="34" charset="0"/>
              </a:rPr>
              <a:t>i zachodnią Azję po Ural, w pasie klimatu umiarkowanego.</a:t>
            </a:r>
          </a:p>
          <a:p>
            <a:pPr algn="just"/>
            <a:r>
              <a:rPr lang="pl-PL" dirty="0">
                <a:latin typeface="Century Gothic" pitchFamily="34" charset="0"/>
              </a:rPr>
              <a:t>Jest gatunkiem </a:t>
            </a:r>
            <a:r>
              <a:rPr lang="pl-PL" b="1" dirty="0">
                <a:latin typeface="Century Gothic" pitchFamily="34" charset="0"/>
              </a:rPr>
              <a:t>zagrożonym wyginięciem</a:t>
            </a:r>
            <a:r>
              <a:rPr lang="pl-PL" dirty="0">
                <a:latin typeface="Century Gothic" pitchFamily="34" charset="0"/>
              </a:rPr>
              <a:t> </a:t>
            </a:r>
          </a:p>
          <a:p>
            <a:pPr algn="just"/>
            <a:r>
              <a:rPr lang="pl-PL" dirty="0">
                <a:latin typeface="Century Gothic" pitchFamily="34" charset="0"/>
              </a:rPr>
              <a:t>w skali globalnej. Na całym świecie żyje zaledwie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ok. 20 tys. par, między innymi </a:t>
            </a:r>
            <a:r>
              <a:rPr lang="pl-PL" b="1" dirty="0">
                <a:latin typeface="Century Gothic" pitchFamily="34" charset="0"/>
              </a:rPr>
              <a:t>właśnie tutaj, w Polsce</a:t>
            </a:r>
            <a:r>
              <a:rPr lang="pl-PL" dirty="0">
                <a:latin typeface="Century Gothic" pitchFamily="34" charset="0"/>
              </a:rPr>
              <a:t>.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Jeszcze w początkach XX wieku zasięg występowania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wodniczki obejmował dużą część Europy zachodniej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i środkowej, jednak od lat 60’ i 70’ obserwuje się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drastyczny spadek jej liczebności, </a:t>
            </a:r>
          </a:p>
          <a:p>
            <a:pPr algn="just"/>
            <a:r>
              <a:rPr lang="pl-PL" dirty="0">
                <a:latin typeface="Century Gothic" pitchFamily="34" charset="0"/>
              </a:rPr>
              <a:t>a w wielu rejonach całkowity zanik.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970</Words>
  <Application>Microsoft Office PowerPoint</Application>
  <PresentationFormat>Pokaz na ekranie (4:3)</PresentationFormat>
  <Paragraphs>117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Century Gothic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p2mforum.info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ads</dc:creator>
  <cp:lastModifiedBy>Vostro 15</cp:lastModifiedBy>
  <cp:revision>31</cp:revision>
  <dcterms:created xsi:type="dcterms:W3CDTF">2013-01-16T17:36:11Z</dcterms:created>
  <dcterms:modified xsi:type="dcterms:W3CDTF">2020-10-22T12:20:35Z</dcterms:modified>
</cp:coreProperties>
</file>