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3" r:id="rId3"/>
    <p:sldId id="262" r:id="rId4"/>
    <p:sldId id="259" r:id="rId5"/>
    <p:sldId id="260" r:id="rId6"/>
    <p:sldId id="257" r:id="rId7"/>
    <p:sldId id="261" r:id="rId8"/>
    <p:sldId id="264" r:id="rId9"/>
    <p:sldId id="266" r:id="rId10"/>
    <p:sldId id="267" r:id="rId11"/>
    <p:sldId id="265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F70AE45-174E-4292-83F2-AE33AD77AC59}">
          <p14:sldIdLst>
            <p14:sldId id="256"/>
            <p14:sldId id="263"/>
            <p14:sldId id="262"/>
            <p14:sldId id="259"/>
            <p14:sldId id="260"/>
            <p14:sldId id="257"/>
            <p14:sldId id="261"/>
            <p14:sldId id="264"/>
            <p14:sldId id="266"/>
            <p14:sldId id="267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EB83A5-6AC7-4EEB-B13E-60214C57BB53}" v="1918" dt="2020-12-11T11:13:09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90" autoAdjust="0"/>
  </p:normalViewPr>
  <p:slideViewPr>
    <p:cSldViewPr snapToGrid="0">
      <p:cViewPr varScale="1">
        <p:scale>
          <a:sx n="99" d="100"/>
          <a:sy n="99" d="100"/>
        </p:scale>
        <p:origin x="10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F695EE-FF6C-435C-B2FB-8FE6A7187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F202AD4-A03F-4444-87FA-D838F3DAC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5DA0D21-B168-4FFE-9B1B-774504E73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EF01-4CFA-4583-8656-8EDEB091CCA3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6210EFC-E64E-4D3E-B8E9-18DBCA30B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0A48618-2121-410E-906D-F3246E16F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455E-CC82-4224-8405-84C6843EB2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088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4EF533-C2D3-4A77-9E76-00A311708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E11243C-AA88-48FB-9933-C932CAD2B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35CBE82-CCA0-414D-A73C-1842B2BA7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EF01-4CFA-4583-8656-8EDEB091CCA3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CA7F988-DF1D-4AEF-A297-166C8B615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B09A1EB-D860-495A-B81E-6E8A9617F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455E-CC82-4224-8405-84C6843EB2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95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BBD6335-CE4A-4E20-B1E1-1E7E2A8540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20B3A38-2C04-453F-BFB1-38E4E5ADC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66A7023-BB27-42E3-BDCB-90B069D24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EF01-4CFA-4583-8656-8EDEB091CCA3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BEF8B7C-A16F-467E-A834-835CAD852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ACFCFF0-FD45-405B-B066-5EB0D4994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455E-CC82-4224-8405-84C6843EB2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152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30B4E2-AE9E-4081-B62A-5D6D6F536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F0E51D-EB56-4841-AD14-D1AF76B88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1E673C9-79DA-4D63-BFAA-D11086D4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EF01-4CFA-4583-8656-8EDEB091CCA3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A59545E-23A6-41A2-9907-3EC2DCB6F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C736781-6658-4EFC-A874-F579CC69E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455E-CC82-4224-8405-84C6843EB2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248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347CF7-6CA6-420B-ABCE-864289CE8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4D71B3B-B3FD-403A-B09E-8AA6944F2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71681BE-0AE8-411F-990B-6467F6E2D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EF01-4CFA-4583-8656-8EDEB091CCA3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967E3B3-6FA2-49DF-97F4-776B44DC3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13366EA-C3A8-443A-968D-D767B0F06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455E-CC82-4224-8405-84C6843EB2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801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E661E2-5E59-46C7-8927-D5F4E6D68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5221D5-057A-4755-92C7-D2FF9DBF0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102B6FE-B2B7-44A8-A579-2D75386EC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3909816-EE98-497E-8F0A-0950433CA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EF01-4CFA-4583-8656-8EDEB091CCA3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9700591-E831-42A2-9AE0-025E75A84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CCCBA1C-45E3-4463-9989-C11CEC38B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455E-CC82-4224-8405-84C6843EB2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024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280F0F-9A05-4304-9C54-7A0DD5AD6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218C89F-854B-4DD6-9F32-E07FA4B77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09CA949-5F43-44B4-B436-063630A0D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70FB151-447F-4044-BEC7-571CDA7BFC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B97B81C-5F9F-4298-A84A-E42CC0A82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C103B4B-F17F-46E4-881A-8E22C5678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EF01-4CFA-4583-8656-8EDEB091CCA3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1BFB949-240C-4A8A-8C59-1DC7989BF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F8F0BBA-AF8B-4005-8EA8-B43640643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455E-CC82-4224-8405-84C6843EB2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350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DBA1B8-3FE1-44C4-9812-CB1B42D8C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854B913-C3B8-43BA-B8F3-774FE19C2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EF01-4CFA-4583-8656-8EDEB091CCA3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AA95393-46CE-4532-8136-889FCDBCE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59282B8-8062-4712-9575-6C8D24A95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455E-CC82-4224-8405-84C6843EB2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0197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AF902D0-7085-4313-AFF0-FADCAF121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EF01-4CFA-4583-8656-8EDEB091CCA3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AEBCB2D-23FC-4153-8F2D-C30B2BBD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E6DC276-F4B7-402D-AAA6-A71AE3B27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455E-CC82-4224-8405-84C6843EB2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1375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A7CBAE-9A1E-4D4B-9CB5-4D3BF376A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C987A3-59B2-4DBA-A97E-8C46FBF39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B643D8D-5476-4089-B969-7597065E2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E07E138-EC11-434E-8469-9554BB0FE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EF01-4CFA-4583-8656-8EDEB091CCA3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3C0DEF8-E3FB-405D-A46D-5053B0789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C77704A-7BCA-41A2-9375-F5FFEC095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455E-CC82-4224-8405-84C6843EB2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421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9C5C5C-8768-4D91-A047-C47330C05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2F42226-724B-4AD2-A0C8-BC2D24FBC5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EB19F12-7FE4-4743-A46E-180CFCB06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80796BC-9185-4790-BB6C-02BC12DE3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EF01-4CFA-4583-8656-8EDEB091CCA3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4FD2302-9C80-4C0A-B588-BA9A4318A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2CEE5EA-8D76-4A28-92BB-EB3A07719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A455E-CC82-4224-8405-84C6843EB2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2345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BB1F585-EDB1-49D0-8E45-C2EE92F5D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9FC1733-B951-4D1E-8AEF-11F29544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0766EED-B1BD-4420-8916-A58B14D4D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2EF01-4CFA-4583-8656-8EDEB091CCA3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3F4F405-35E1-4E1D-ABBB-9C7C08CF59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1F9EADA-BC69-440F-B096-8BE569E67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A455E-CC82-4224-8405-84C6843EB2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045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zedszkolankowo.pl/" TargetMode="External"/><Relationship Id="rId7" Type="http://schemas.openxmlformats.org/officeDocument/2006/relationships/hyperlink" Target="https://miastodzieci.pl/kolorowanki/polacz-w-pary-sniezynki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ngegg.com/" TargetMode="External"/><Relationship Id="rId5" Type="http://schemas.openxmlformats.org/officeDocument/2006/relationships/hyperlink" Target="http://www.istock.com/" TargetMode="External"/><Relationship Id="rId4" Type="http://schemas.openxmlformats.org/officeDocument/2006/relationships/hyperlink" Target="http://www.vectorstock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Ta44fzrTYsc?feature=oembed" TargetMode="External"/><Relationship Id="rId5" Type="http://schemas.openxmlformats.org/officeDocument/2006/relationships/hyperlink" Target="https://youtu.be/Ta44fzrTYsc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5Y4sapsAFKQ?feature=oembed" TargetMode="External"/><Relationship Id="rId5" Type="http://schemas.openxmlformats.org/officeDocument/2006/relationships/hyperlink" Target="https://youtu.be/5Y4sapsAFKQ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microsoft.com/office/2007/relationships/hdphoto" Target="../media/hdphoto1.wdp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75000"/>
              </a:schemeClr>
            </a:gs>
            <a:gs pos="0">
              <a:srgbClr val="00B0F0"/>
            </a:gs>
          </a:gsLst>
          <a:lin ang="13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 descr="Obraz zawierający deszcz, zewnętrzne, przyroda&#10;&#10;Opis wygenerowany automatycznie">
            <a:extLst>
              <a:ext uri="{FF2B5EF4-FFF2-40B4-BE49-F238E27FC236}">
                <a16:creationId xmlns:a16="http://schemas.microsoft.com/office/drawing/2014/main" id="{D041AB68-93F1-4433-972E-A71FA3EEE5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191"/>
          <a:stretch/>
        </p:blipFill>
        <p:spPr>
          <a:xfrm>
            <a:off x="10096500" y="0"/>
            <a:ext cx="2047315" cy="6988656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7" name="Obraz 16" descr="Obraz zawierający deszcz, zewnętrzne, przyroda&#10;&#10;Opis wygenerowany automatycznie">
            <a:extLst>
              <a:ext uri="{FF2B5EF4-FFF2-40B4-BE49-F238E27FC236}">
                <a16:creationId xmlns:a16="http://schemas.microsoft.com/office/drawing/2014/main" id="{77D4FFA1-199A-4123-A2B2-7C7BE8EE3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543" y="36031"/>
            <a:ext cx="5016843" cy="6988656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6" name="Obraz 15" descr="Obraz zawierający deszcz, zewnętrzne, przyroda&#10;&#10;Opis wygenerowany automatycznie">
            <a:extLst>
              <a:ext uri="{FF2B5EF4-FFF2-40B4-BE49-F238E27FC236}">
                <a16:creationId xmlns:a16="http://schemas.microsoft.com/office/drawing/2014/main" id="{2A6B4816-2CE6-4DB2-B459-284C2B082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86" y="36031"/>
            <a:ext cx="5016843" cy="6902054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B0C9C96-7614-403B-B6C3-BB81ED045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5500" y="309879"/>
            <a:ext cx="8001000" cy="2971801"/>
          </a:xfrm>
        </p:spPr>
        <p:txBody>
          <a:bodyPr anchor="ctr"/>
          <a:lstStyle/>
          <a:p>
            <a:pPr algn="ctr"/>
            <a:r>
              <a:rPr lang="pl-PL" dirty="0"/>
              <a:t>Zimą się nie nudzimy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1201E22-5624-4AFC-9A52-7E9010AD1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0" y="3429000"/>
            <a:ext cx="6400800" cy="1947333"/>
          </a:xfrm>
        </p:spPr>
        <p:txBody>
          <a:bodyPr/>
          <a:lstStyle/>
          <a:p>
            <a:pPr algn="ctr"/>
            <a:r>
              <a:rPr lang="pl-PL" dirty="0"/>
              <a:t>Sylwia Leszczyk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89C519A-8CB7-41D2-8C80-EA9623D72D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79170"/>
            <a:ext cx="12192000" cy="2845517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53D7F3D4-8C1A-4C96-A269-CFF4A62293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7042" y="4628261"/>
            <a:ext cx="1398185" cy="19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6069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0C9C96-7614-403B-B6C3-BB81ED045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204" y="123036"/>
            <a:ext cx="11590638" cy="720376"/>
          </a:xfrm>
        </p:spPr>
        <p:txBody>
          <a:bodyPr anchor="ctr">
            <a:noAutofit/>
          </a:bodyPr>
          <a:lstStyle/>
          <a:p>
            <a:r>
              <a:rPr lang="pl-PL" sz="4400" dirty="0"/>
              <a:t>Gwiazdki, sople i pingwinki… </a:t>
            </a:r>
          </a:p>
        </p:txBody>
      </p:sp>
      <p:pic>
        <p:nvPicPr>
          <p:cNvPr id="114" name="Obraz 113" descr="Obraz zawierający obiekt na zewnątrz&#10;&#10;Opis wygenerowany automatycznie">
            <a:extLst>
              <a:ext uri="{FF2B5EF4-FFF2-40B4-BE49-F238E27FC236}">
                <a16:creationId xmlns:a16="http://schemas.microsoft.com/office/drawing/2014/main" id="{115D7E8B-8D56-480C-8024-6484CEBCF0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33166"/>
            <a:ext cx="6096000" cy="824834"/>
          </a:xfrm>
          <a:prstGeom prst="rect">
            <a:avLst/>
          </a:prstGeom>
        </p:spPr>
      </p:pic>
      <p:pic>
        <p:nvPicPr>
          <p:cNvPr id="115" name="Obraz 114" descr="Obraz zawierający obiekt na zewnątrz&#10;&#10;Opis wygenerowany automatycznie">
            <a:extLst>
              <a:ext uri="{FF2B5EF4-FFF2-40B4-BE49-F238E27FC236}">
                <a16:creationId xmlns:a16="http://schemas.microsoft.com/office/drawing/2014/main" id="{A8F4E1E3-8B7F-4060-B0DC-C31D026EDD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96000" y="6033166"/>
            <a:ext cx="6096000" cy="824834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5E9C1E6-7EBF-4B56-BAAE-232BBB74604D}"/>
              </a:ext>
            </a:extLst>
          </p:cNvPr>
          <p:cNvSpPr txBox="1"/>
          <p:nvPr/>
        </p:nvSpPr>
        <p:spPr>
          <a:xfrm>
            <a:off x="896470" y="1097796"/>
            <a:ext cx="1032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Dorysuj lub skreśl tyle elementów, aby ich liczba była zgoda z zapisem w okienku.</a:t>
            </a:r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7C5CFA59-CD3F-4B8B-8EF8-3CDC2F089EED}"/>
              </a:ext>
            </a:extLst>
          </p:cNvPr>
          <p:cNvGrpSpPr/>
          <p:nvPr/>
        </p:nvGrpSpPr>
        <p:grpSpPr>
          <a:xfrm>
            <a:off x="670685" y="2035118"/>
            <a:ext cx="10850630" cy="3420329"/>
            <a:chOff x="896472" y="1790300"/>
            <a:chExt cx="9802008" cy="3089783"/>
          </a:xfrm>
        </p:grpSpPr>
        <p:grpSp>
          <p:nvGrpSpPr>
            <p:cNvPr id="17" name="Grupa 16">
              <a:extLst>
                <a:ext uri="{FF2B5EF4-FFF2-40B4-BE49-F238E27FC236}">
                  <a16:creationId xmlns:a16="http://schemas.microsoft.com/office/drawing/2014/main" id="{B3B23B4F-7BB5-4A64-8332-7C2F0DBD9858}"/>
                </a:ext>
              </a:extLst>
            </p:cNvPr>
            <p:cNvGrpSpPr/>
            <p:nvPr/>
          </p:nvGrpSpPr>
          <p:grpSpPr>
            <a:xfrm>
              <a:off x="896472" y="1790300"/>
              <a:ext cx="4544208" cy="3089783"/>
              <a:chOff x="896472" y="1790300"/>
              <a:chExt cx="4544208" cy="3089783"/>
            </a:xfrm>
          </p:grpSpPr>
          <p:sp>
            <p:nvSpPr>
              <p:cNvPr id="3" name="Prostokąt: zaokrąglone rogi 2">
                <a:extLst>
                  <a:ext uri="{FF2B5EF4-FFF2-40B4-BE49-F238E27FC236}">
                    <a16:creationId xmlns:a16="http://schemas.microsoft.com/office/drawing/2014/main" id="{B8039D64-59AC-4185-A80E-B1F6927CC419}"/>
                  </a:ext>
                </a:extLst>
              </p:cNvPr>
              <p:cNvSpPr/>
              <p:nvPr/>
            </p:nvSpPr>
            <p:spPr>
              <a:xfrm>
                <a:off x="896472" y="1790300"/>
                <a:ext cx="654518" cy="654518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3200" b="1" dirty="0"/>
                  <a:t>2</a:t>
                </a:r>
              </a:p>
            </p:txBody>
          </p:sp>
          <p:sp>
            <p:nvSpPr>
              <p:cNvPr id="10" name="Prostokąt: zaokrąglone rogi 9">
                <a:extLst>
                  <a:ext uri="{FF2B5EF4-FFF2-40B4-BE49-F238E27FC236}">
                    <a16:creationId xmlns:a16="http://schemas.microsoft.com/office/drawing/2014/main" id="{555D3C46-E89C-447A-A0AB-9C85ACA36E71}"/>
                  </a:ext>
                </a:extLst>
              </p:cNvPr>
              <p:cNvSpPr/>
              <p:nvPr/>
            </p:nvSpPr>
            <p:spPr>
              <a:xfrm>
                <a:off x="896472" y="3072483"/>
                <a:ext cx="654518" cy="654518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3200" b="1" dirty="0"/>
                  <a:t>0</a:t>
                </a:r>
              </a:p>
            </p:txBody>
          </p:sp>
          <p:sp>
            <p:nvSpPr>
              <p:cNvPr id="11" name="Prostokąt: zaokrąglone rogi 10">
                <a:extLst>
                  <a:ext uri="{FF2B5EF4-FFF2-40B4-BE49-F238E27FC236}">
                    <a16:creationId xmlns:a16="http://schemas.microsoft.com/office/drawing/2014/main" id="{6F077CEA-21B9-4CF4-9D62-E1BB17E74C71}"/>
                  </a:ext>
                </a:extLst>
              </p:cNvPr>
              <p:cNvSpPr/>
              <p:nvPr/>
            </p:nvSpPr>
            <p:spPr>
              <a:xfrm>
                <a:off x="896472" y="4225565"/>
                <a:ext cx="654518" cy="654518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3200" b="1" dirty="0"/>
                  <a:t>4</a:t>
                </a:r>
              </a:p>
            </p:txBody>
          </p:sp>
          <p:cxnSp>
            <p:nvCxnSpPr>
              <p:cNvPr id="6" name="Łącznik prosty 5">
                <a:extLst>
                  <a:ext uri="{FF2B5EF4-FFF2-40B4-BE49-F238E27FC236}">
                    <a16:creationId xmlns:a16="http://schemas.microsoft.com/office/drawing/2014/main" id="{D24D49BE-5673-4663-8893-AEC117B91B5D}"/>
                  </a:ext>
                </a:extLst>
              </p:cNvPr>
              <p:cNvCxnSpPr>
                <a:cxnSpLocks/>
                <a:stCxn id="3" idx="2"/>
              </p:cNvCxnSpPr>
              <p:nvPr/>
            </p:nvCxnSpPr>
            <p:spPr>
              <a:xfrm>
                <a:off x="1223731" y="2444818"/>
                <a:ext cx="4216949" cy="0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Łącznik prosty 17">
                <a:extLst>
                  <a:ext uri="{FF2B5EF4-FFF2-40B4-BE49-F238E27FC236}">
                    <a16:creationId xmlns:a16="http://schemas.microsoft.com/office/drawing/2014/main" id="{B0DA84FF-4F00-450D-B481-8138B497AC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731" y="3727001"/>
                <a:ext cx="4216949" cy="0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Łącznik prosty 18">
                <a:extLst>
                  <a:ext uri="{FF2B5EF4-FFF2-40B4-BE49-F238E27FC236}">
                    <a16:creationId xmlns:a16="http://schemas.microsoft.com/office/drawing/2014/main" id="{56D50E28-5982-4745-ADF2-5DFA8FE21C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731" y="4880083"/>
                <a:ext cx="4216949" cy="0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upa 15">
              <a:extLst>
                <a:ext uri="{FF2B5EF4-FFF2-40B4-BE49-F238E27FC236}">
                  <a16:creationId xmlns:a16="http://schemas.microsoft.com/office/drawing/2014/main" id="{818AC67F-D9D5-4EC9-BE48-2E5EFC61F493}"/>
                </a:ext>
              </a:extLst>
            </p:cNvPr>
            <p:cNvGrpSpPr/>
            <p:nvPr/>
          </p:nvGrpSpPr>
          <p:grpSpPr>
            <a:xfrm>
              <a:off x="6238493" y="1790300"/>
              <a:ext cx="4459987" cy="3089783"/>
              <a:chOff x="6238493" y="1790300"/>
              <a:chExt cx="4459987" cy="3089783"/>
            </a:xfrm>
          </p:grpSpPr>
          <p:sp>
            <p:nvSpPr>
              <p:cNvPr id="12" name="Prostokąt: zaokrąglone rogi 11">
                <a:extLst>
                  <a:ext uri="{FF2B5EF4-FFF2-40B4-BE49-F238E27FC236}">
                    <a16:creationId xmlns:a16="http://schemas.microsoft.com/office/drawing/2014/main" id="{A945DB98-97C5-479F-AA8F-CEFF51DE80AD}"/>
                  </a:ext>
                </a:extLst>
              </p:cNvPr>
              <p:cNvSpPr/>
              <p:nvPr/>
            </p:nvSpPr>
            <p:spPr>
              <a:xfrm>
                <a:off x="6238493" y="1790300"/>
                <a:ext cx="654518" cy="654518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3200" b="1" dirty="0"/>
                  <a:t>3</a:t>
                </a:r>
              </a:p>
            </p:txBody>
          </p:sp>
          <p:sp>
            <p:nvSpPr>
              <p:cNvPr id="13" name="Prostokąt: zaokrąglone rogi 12">
                <a:extLst>
                  <a:ext uri="{FF2B5EF4-FFF2-40B4-BE49-F238E27FC236}">
                    <a16:creationId xmlns:a16="http://schemas.microsoft.com/office/drawing/2014/main" id="{A520FD7D-1C93-4C28-8DB2-350D0BB61822}"/>
                  </a:ext>
                </a:extLst>
              </p:cNvPr>
              <p:cNvSpPr/>
              <p:nvPr/>
            </p:nvSpPr>
            <p:spPr>
              <a:xfrm>
                <a:off x="6238493" y="3072483"/>
                <a:ext cx="654518" cy="654518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3200" b="1" dirty="0"/>
                  <a:t>1</a:t>
                </a:r>
              </a:p>
            </p:txBody>
          </p:sp>
          <p:sp>
            <p:nvSpPr>
              <p:cNvPr id="14" name="Prostokąt: zaokrąglone rogi 13">
                <a:extLst>
                  <a:ext uri="{FF2B5EF4-FFF2-40B4-BE49-F238E27FC236}">
                    <a16:creationId xmlns:a16="http://schemas.microsoft.com/office/drawing/2014/main" id="{5C40937D-B4CB-48E0-8881-F621372FE345}"/>
                  </a:ext>
                </a:extLst>
              </p:cNvPr>
              <p:cNvSpPr/>
              <p:nvPr/>
            </p:nvSpPr>
            <p:spPr>
              <a:xfrm>
                <a:off x="6238493" y="4225565"/>
                <a:ext cx="654518" cy="654518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3200" b="1" dirty="0"/>
                  <a:t>6</a:t>
                </a:r>
              </a:p>
            </p:txBody>
          </p:sp>
          <p:cxnSp>
            <p:nvCxnSpPr>
              <p:cNvPr id="20" name="Łącznik prosty 19">
                <a:extLst>
                  <a:ext uri="{FF2B5EF4-FFF2-40B4-BE49-F238E27FC236}">
                    <a16:creationId xmlns:a16="http://schemas.microsoft.com/office/drawing/2014/main" id="{39AA3B30-D7F3-452B-8023-CA541FF1D6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1531" y="2444818"/>
                <a:ext cx="4216949" cy="0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Łącznik prosty 20">
                <a:extLst>
                  <a:ext uri="{FF2B5EF4-FFF2-40B4-BE49-F238E27FC236}">
                    <a16:creationId xmlns:a16="http://schemas.microsoft.com/office/drawing/2014/main" id="{C6308F42-D7CB-4DA9-80B6-6A740B1937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1531" y="3727001"/>
                <a:ext cx="4216949" cy="0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Łącznik prosty 21">
                <a:extLst>
                  <a:ext uri="{FF2B5EF4-FFF2-40B4-BE49-F238E27FC236}">
                    <a16:creationId xmlns:a16="http://schemas.microsoft.com/office/drawing/2014/main" id="{874A7CEB-4DFB-451F-BCAC-A68D5A23F8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1531" y="4880083"/>
                <a:ext cx="4216949" cy="0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5" name="Obraz 24">
            <a:extLst>
              <a:ext uri="{FF2B5EF4-FFF2-40B4-BE49-F238E27FC236}">
                <a16:creationId xmlns:a16="http://schemas.microsoft.com/office/drawing/2014/main" id="{71244855-86AE-4A96-AED9-26A1D84980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7235" y="1977274"/>
            <a:ext cx="719219" cy="720000"/>
          </a:xfrm>
          <a:prstGeom prst="rect">
            <a:avLst/>
          </a:prstGeom>
        </p:spPr>
      </p:pic>
      <p:pic>
        <p:nvPicPr>
          <p:cNvPr id="32" name="Obraz 31" descr="Obraz zawierający koperta&#10;&#10;Opis wygenerowany automatycznie">
            <a:extLst>
              <a:ext uri="{FF2B5EF4-FFF2-40B4-BE49-F238E27FC236}">
                <a16:creationId xmlns:a16="http://schemas.microsoft.com/office/drawing/2014/main" id="{922FBCC3-FEEC-4E35-A36E-1933DDD2A5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139" y="2034337"/>
            <a:ext cx="749760" cy="720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BC8AD17D-CE7B-49DB-95C9-9D947ADB63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7235" y="3396624"/>
            <a:ext cx="767367" cy="720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9234E861-78A2-4154-B821-965F7F5B43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4145" y="3396624"/>
            <a:ext cx="767367" cy="720000"/>
          </a:xfrm>
          <a:prstGeom prst="rect">
            <a:avLst/>
          </a:prstGeom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821AE5DA-1CB9-4A01-8DB3-F76C29193D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3310" y="3396624"/>
            <a:ext cx="767367" cy="720000"/>
          </a:xfrm>
          <a:prstGeom prst="rect">
            <a:avLst/>
          </a:prstGeom>
        </p:spPr>
      </p:pic>
      <p:grpSp>
        <p:nvGrpSpPr>
          <p:cNvPr id="46" name="Grupa 45">
            <a:extLst>
              <a:ext uri="{FF2B5EF4-FFF2-40B4-BE49-F238E27FC236}">
                <a16:creationId xmlns:a16="http://schemas.microsoft.com/office/drawing/2014/main" id="{E0B5AAEC-5D2D-4B54-84AA-6069E12961B5}"/>
              </a:ext>
            </a:extLst>
          </p:cNvPr>
          <p:cNvGrpSpPr/>
          <p:nvPr/>
        </p:nvGrpSpPr>
        <p:grpSpPr>
          <a:xfrm>
            <a:off x="1604184" y="4664307"/>
            <a:ext cx="3048631" cy="720000"/>
            <a:chOff x="1604184" y="4664307"/>
            <a:chExt cx="3048631" cy="720000"/>
          </a:xfrm>
        </p:grpSpPr>
        <p:pic>
          <p:nvPicPr>
            <p:cNvPr id="34" name="Obraz 33" descr="Obraz zawierający clipart&#10;&#10;Opis wygenerowany automatycznie">
              <a:extLst>
                <a:ext uri="{FF2B5EF4-FFF2-40B4-BE49-F238E27FC236}">
                  <a16:creationId xmlns:a16="http://schemas.microsoft.com/office/drawing/2014/main" id="{DA4340B9-A6EA-40D1-8572-295E75916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04184" y="4664307"/>
              <a:ext cx="505319" cy="720000"/>
            </a:xfrm>
            <a:prstGeom prst="rect">
              <a:avLst/>
            </a:prstGeom>
          </p:spPr>
        </p:pic>
        <p:pic>
          <p:nvPicPr>
            <p:cNvPr id="39" name="Obraz 38" descr="Obraz zawierający clipart&#10;&#10;Opis wygenerowany automatycznie">
              <a:extLst>
                <a:ext uri="{FF2B5EF4-FFF2-40B4-BE49-F238E27FC236}">
                  <a16:creationId xmlns:a16="http://schemas.microsoft.com/office/drawing/2014/main" id="{838CB9E6-7C16-4CDC-913B-11545B0DF0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50928" y="4664307"/>
              <a:ext cx="505319" cy="720000"/>
            </a:xfrm>
            <a:prstGeom prst="rect">
              <a:avLst/>
            </a:prstGeom>
          </p:spPr>
        </p:pic>
        <p:pic>
          <p:nvPicPr>
            <p:cNvPr id="40" name="Obraz 39" descr="Obraz zawierający clipart&#10;&#10;Opis wygenerowany automatycznie">
              <a:extLst>
                <a:ext uri="{FF2B5EF4-FFF2-40B4-BE49-F238E27FC236}">
                  <a16:creationId xmlns:a16="http://schemas.microsoft.com/office/drawing/2014/main" id="{4CEDDA85-BA46-42A5-8F66-9845ECEFAF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43893" y="4664307"/>
              <a:ext cx="505319" cy="720000"/>
            </a:xfrm>
            <a:prstGeom prst="rect">
              <a:avLst/>
            </a:prstGeom>
          </p:spPr>
        </p:pic>
        <p:pic>
          <p:nvPicPr>
            <p:cNvPr id="41" name="Obraz 40" descr="Obraz zawierający clipart&#10;&#10;Opis wygenerowany automatycznie">
              <a:extLst>
                <a:ext uri="{FF2B5EF4-FFF2-40B4-BE49-F238E27FC236}">
                  <a16:creationId xmlns:a16="http://schemas.microsoft.com/office/drawing/2014/main" id="{D043EB9A-E73A-4753-991B-346FB8F4A7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6858" y="4664307"/>
              <a:ext cx="505319" cy="720000"/>
            </a:xfrm>
            <a:prstGeom prst="rect">
              <a:avLst/>
            </a:prstGeom>
          </p:spPr>
        </p:pic>
        <p:pic>
          <p:nvPicPr>
            <p:cNvPr id="42" name="Obraz 41" descr="Obraz zawierający clipart&#10;&#10;Opis wygenerowany automatycznie">
              <a:extLst>
                <a:ext uri="{FF2B5EF4-FFF2-40B4-BE49-F238E27FC236}">
                  <a16:creationId xmlns:a16="http://schemas.microsoft.com/office/drawing/2014/main" id="{38187B03-3733-4ED6-A774-19D5083B07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42177" y="4664307"/>
              <a:ext cx="505319" cy="720000"/>
            </a:xfrm>
            <a:prstGeom prst="rect">
              <a:avLst/>
            </a:prstGeom>
          </p:spPr>
        </p:pic>
        <p:pic>
          <p:nvPicPr>
            <p:cNvPr id="43" name="Obraz 42" descr="Obraz zawierający clipart&#10;&#10;Opis wygenerowany automatycznie">
              <a:extLst>
                <a:ext uri="{FF2B5EF4-FFF2-40B4-BE49-F238E27FC236}">
                  <a16:creationId xmlns:a16="http://schemas.microsoft.com/office/drawing/2014/main" id="{79BEDD7F-56E5-465C-BED5-27718C2A81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47496" y="4664307"/>
              <a:ext cx="505319" cy="720000"/>
            </a:xfrm>
            <a:prstGeom prst="rect">
              <a:avLst/>
            </a:prstGeom>
          </p:spPr>
        </p:pic>
      </p:grpSp>
      <p:pic>
        <p:nvPicPr>
          <p:cNvPr id="44" name="Obraz 43">
            <a:extLst>
              <a:ext uri="{FF2B5EF4-FFF2-40B4-BE49-F238E27FC236}">
                <a16:creationId xmlns:a16="http://schemas.microsoft.com/office/drawing/2014/main" id="{4018E5EF-382D-45F3-88A4-CDEA0A73931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1455" y="4699312"/>
            <a:ext cx="563051" cy="720000"/>
          </a:xfrm>
          <a:prstGeom prst="rect">
            <a:avLst/>
          </a:prstGeom>
        </p:spPr>
      </p:pic>
      <p:pic>
        <p:nvPicPr>
          <p:cNvPr id="45" name="Obraz 44">
            <a:extLst>
              <a:ext uri="{FF2B5EF4-FFF2-40B4-BE49-F238E27FC236}">
                <a16:creationId xmlns:a16="http://schemas.microsoft.com/office/drawing/2014/main" id="{152CC349-2066-48C0-B3F6-4883E5AAD13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9139" y="4700725"/>
            <a:ext cx="563051" cy="720000"/>
          </a:xfrm>
          <a:prstGeom prst="rect">
            <a:avLst/>
          </a:prstGeom>
        </p:spPr>
      </p:pic>
      <p:grpSp>
        <p:nvGrpSpPr>
          <p:cNvPr id="47" name="Grupa 46">
            <a:extLst>
              <a:ext uri="{FF2B5EF4-FFF2-40B4-BE49-F238E27FC236}">
                <a16:creationId xmlns:a16="http://schemas.microsoft.com/office/drawing/2014/main" id="{76BC0C92-E958-42C9-BE22-9740B1CE878F}"/>
              </a:ext>
            </a:extLst>
          </p:cNvPr>
          <p:cNvGrpSpPr/>
          <p:nvPr/>
        </p:nvGrpSpPr>
        <p:grpSpPr>
          <a:xfrm>
            <a:off x="7457522" y="3424234"/>
            <a:ext cx="2920114" cy="720000"/>
            <a:chOff x="7457522" y="3424234"/>
            <a:chExt cx="2920114" cy="720000"/>
          </a:xfrm>
        </p:grpSpPr>
        <p:pic>
          <p:nvPicPr>
            <p:cNvPr id="38" name="Obraz 37" descr="Obraz zawierający roślina&#10;&#10;Opis wygenerowany automatycznie">
              <a:extLst>
                <a:ext uri="{FF2B5EF4-FFF2-40B4-BE49-F238E27FC236}">
                  <a16:creationId xmlns:a16="http://schemas.microsoft.com/office/drawing/2014/main" id="{EF439A21-3D4E-46A3-8A43-A36AC9CDB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7522" y="3424234"/>
              <a:ext cx="718993" cy="720000"/>
            </a:xfrm>
            <a:prstGeom prst="rect">
              <a:avLst/>
            </a:prstGeom>
          </p:spPr>
        </p:pic>
        <p:pic>
          <p:nvPicPr>
            <p:cNvPr id="48" name="Obraz 47" descr="Obraz zawierający roślina&#10;&#10;Opis wygenerowany automatycznie">
              <a:extLst>
                <a:ext uri="{FF2B5EF4-FFF2-40B4-BE49-F238E27FC236}">
                  <a16:creationId xmlns:a16="http://schemas.microsoft.com/office/drawing/2014/main" id="{2AD255ED-CA35-4017-9489-EB4F3BFCB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91899" y="3424234"/>
              <a:ext cx="718993" cy="720000"/>
            </a:xfrm>
            <a:prstGeom prst="rect">
              <a:avLst/>
            </a:prstGeom>
          </p:spPr>
        </p:pic>
        <p:pic>
          <p:nvPicPr>
            <p:cNvPr id="49" name="Obraz 48" descr="Obraz zawierający roślina&#10;&#10;Opis wygenerowany automatycznie">
              <a:extLst>
                <a:ext uri="{FF2B5EF4-FFF2-40B4-BE49-F238E27FC236}">
                  <a16:creationId xmlns:a16="http://schemas.microsoft.com/office/drawing/2014/main" id="{327D8890-EB21-4A74-8CE5-D23C36888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39650" y="3424234"/>
              <a:ext cx="718993" cy="720000"/>
            </a:xfrm>
            <a:prstGeom prst="rect">
              <a:avLst/>
            </a:prstGeom>
          </p:spPr>
        </p:pic>
        <p:pic>
          <p:nvPicPr>
            <p:cNvPr id="50" name="Obraz 49" descr="Obraz zawierający roślina&#10;&#10;Opis wygenerowany automatycznie">
              <a:extLst>
                <a:ext uri="{FF2B5EF4-FFF2-40B4-BE49-F238E27FC236}">
                  <a16:creationId xmlns:a16="http://schemas.microsoft.com/office/drawing/2014/main" id="{265A954F-1AFE-4F9E-B2EA-EE02B370D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58643" y="3424234"/>
              <a:ext cx="718993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38413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0C9C96-7614-403B-B6C3-BB81ED045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204" y="123036"/>
            <a:ext cx="11590638" cy="720376"/>
          </a:xfrm>
        </p:spPr>
        <p:txBody>
          <a:bodyPr anchor="ctr">
            <a:noAutofit/>
          </a:bodyPr>
          <a:lstStyle/>
          <a:p>
            <a:r>
              <a:rPr lang="pl-PL" sz="4400" dirty="0"/>
              <a:t> Źródła grafiki</a:t>
            </a:r>
          </a:p>
        </p:txBody>
      </p:sp>
      <p:pic>
        <p:nvPicPr>
          <p:cNvPr id="114" name="Obraz 113" descr="Obraz zawierający obiekt na zewnątrz&#10;&#10;Opis wygenerowany automatycznie">
            <a:extLst>
              <a:ext uri="{FF2B5EF4-FFF2-40B4-BE49-F238E27FC236}">
                <a16:creationId xmlns:a16="http://schemas.microsoft.com/office/drawing/2014/main" id="{115D7E8B-8D56-480C-8024-6484CEBCF0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33166"/>
            <a:ext cx="6096000" cy="824834"/>
          </a:xfrm>
          <a:prstGeom prst="rect">
            <a:avLst/>
          </a:prstGeom>
        </p:spPr>
      </p:pic>
      <p:pic>
        <p:nvPicPr>
          <p:cNvPr id="115" name="Obraz 114" descr="Obraz zawierający obiekt na zewnątrz&#10;&#10;Opis wygenerowany automatycznie">
            <a:extLst>
              <a:ext uri="{FF2B5EF4-FFF2-40B4-BE49-F238E27FC236}">
                <a16:creationId xmlns:a16="http://schemas.microsoft.com/office/drawing/2014/main" id="{A8F4E1E3-8B7F-4060-B0DC-C31D026EDD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96000" y="6033166"/>
            <a:ext cx="6096000" cy="824834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5E9C1E6-7EBF-4B56-BAAE-232BBB74604D}"/>
              </a:ext>
            </a:extLst>
          </p:cNvPr>
          <p:cNvSpPr txBox="1"/>
          <p:nvPr/>
        </p:nvSpPr>
        <p:spPr>
          <a:xfrm>
            <a:off x="896471" y="1051504"/>
            <a:ext cx="103273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>
                <a:hlinkClick r:id="rId3"/>
              </a:rPr>
              <a:t>www.przedszkolankowo.pl</a:t>
            </a:r>
            <a:r>
              <a:rPr lang="pl-PL" dirty="0"/>
              <a:t>– data dostępu 11.12.2020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>
                <a:hlinkClick r:id="rId4"/>
              </a:rPr>
              <a:t>www.vectorstock.com</a:t>
            </a:r>
            <a:r>
              <a:rPr lang="pl-PL" dirty="0"/>
              <a:t> – data dostępu 11.12.2020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>
                <a:hlinkClick r:id="rId5"/>
              </a:rPr>
              <a:t>www.istock.com</a:t>
            </a:r>
            <a:r>
              <a:rPr lang="pl-PL" dirty="0"/>
              <a:t> – data dostępu 11.12.2020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>
                <a:hlinkClick r:id="rId6"/>
              </a:rPr>
              <a:t>www.pngegg.com</a:t>
            </a:r>
            <a:r>
              <a:rPr lang="pl-PL" dirty="0"/>
              <a:t> – data dostępu 11.12.2020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>
                <a:hlinkClick r:id="rId7"/>
              </a:rPr>
              <a:t>https://miastodzieci.pl/kolorowanki/polacz-w-pary-sniezynki/</a:t>
            </a:r>
            <a:r>
              <a:rPr lang="pl-PL" dirty="0"/>
              <a:t> - data dostępu 11.12.2020 </a:t>
            </a:r>
          </a:p>
        </p:txBody>
      </p:sp>
    </p:spTree>
    <p:extLst>
      <p:ext uri="{BB962C8B-B14F-4D97-AF65-F5344CB8AC3E}">
        <p14:creationId xmlns:p14="http://schemas.microsoft.com/office/powerpoint/2010/main" val="2124096422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0C9C96-7614-403B-B6C3-BB81ED045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204" y="123036"/>
            <a:ext cx="11590638" cy="720376"/>
          </a:xfrm>
        </p:spPr>
        <p:txBody>
          <a:bodyPr anchor="ctr">
            <a:noAutofit/>
          </a:bodyPr>
          <a:lstStyle/>
          <a:p>
            <a:r>
              <a:rPr lang="pl-PL" sz="4400" dirty="0"/>
              <a:t>Jak powstaje śnieg?</a:t>
            </a:r>
          </a:p>
        </p:txBody>
      </p:sp>
      <p:pic>
        <p:nvPicPr>
          <p:cNvPr id="114" name="Obraz 113" descr="Obraz zawierający obiekt na zewnątrz&#10;&#10;Opis wygenerowany automatycznie">
            <a:extLst>
              <a:ext uri="{FF2B5EF4-FFF2-40B4-BE49-F238E27FC236}">
                <a16:creationId xmlns:a16="http://schemas.microsoft.com/office/drawing/2014/main" id="{115D7E8B-8D56-480C-8024-6484CEBCF0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33166"/>
            <a:ext cx="6096000" cy="824834"/>
          </a:xfrm>
          <a:prstGeom prst="rect">
            <a:avLst/>
          </a:prstGeom>
        </p:spPr>
      </p:pic>
      <p:pic>
        <p:nvPicPr>
          <p:cNvPr id="115" name="Obraz 114" descr="Obraz zawierający obiekt na zewnątrz&#10;&#10;Opis wygenerowany automatycznie">
            <a:extLst>
              <a:ext uri="{FF2B5EF4-FFF2-40B4-BE49-F238E27FC236}">
                <a16:creationId xmlns:a16="http://schemas.microsoft.com/office/drawing/2014/main" id="{A8F4E1E3-8B7F-4060-B0DC-C31D026EDD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96000" y="6033166"/>
            <a:ext cx="6096000" cy="824834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5E9C1E6-7EBF-4B56-BAAE-232BBB74604D}"/>
              </a:ext>
            </a:extLst>
          </p:cNvPr>
          <p:cNvSpPr txBox="1"/>
          <p:nvPr/>
        </p:nvSpPr>
        <p:spPr>
          <a:xfrm>
            <a:off x="2508742" y="1104732"/>
            <a:ext cx="7174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Obejrzyj animację z </a:t>
            </a:r>
            <a:r>
              <a:rPr lang="pl-PL" dirty="0" err="1"/>
              <a:t>Taszim</a:t>
            </a:r>
            <a:r>
              <a:rPr lang="pl-PL" dirty="0"/>
              <a:t>, a dowiesz się w jaki sposób powstaje śnieg.</a:t>
            </a:r>
          </a:p>
        </p:txBody>
      </p:sp>
      <p:pic>
        <p:nvPicPr>
          <p:cNvPr id="3" name="Multimedia online 2" title="Jak powstaje śnieg">
            <a:hlinkClick r:id="" action="ppaction://media"/>
            <a:extLst>
              <a:ext uri="{FF2B5EF4-FFF2-40B4-BE49-F238E27FC236}">
                <a16:creationId xmlns:a16="http://schemas.microsoft.com/office/drawing/2014/main" id="{080A6AB6-5CFF-49FF-975D-24255550A1C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6F40C29-BBA7-4A30-B89A-5F4CE2747079}"/>
              </a:ext>
            </a:extLst>
          </p:cNvPr>
          <p:cNvSpPr txBox="1"/>
          <p:nvPr/>
        </p:nvSpPr>
        <p:spPr>
          <a:xfrm>
            <a:off x="3048000" y="5286375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5"/>
              </a:rPr>
              <a:t>https://youtu.be/Ta44fzrTYsc</a:t>
            </a:r>
            <a:r>
              <a:rPr lang="pl-PL" dirty="0"/>
              <a:t> - data dostępu: 11.12.2020</a:t>
            </a:r>
          </a:p>
        </p:txBody>
      </p:sp>
    </p:spTree>
    <p:extLst>
      <p:ext uri="{BB962C8B-B14F-4D97-AF65-F5344CB8AC3E}">
        <p14:creationId xmlns:p14="http://schemas.microsoft.com/office/powerpoint/2010/main" val="21931409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IMOWY KRAJOBRAZ - Ułóż Puzzle Online za darmo na Puzzle Factory">
            <a:extLst>
              <a:ext uri="{FF2B5EF4-FFF2-40B4-BE49-F238E27FC236}">
                <a16:creationId xmlns:a16="http://schemas.microsoft.com/office/drawing/2014/main" id="{0F415CFB-918E-40DB-A378-5B75BEA11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3406" y="2012383"/>
            <a:ext cx="8370269" cy="4139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B0C9C96-7614-403B-B6C3-BB81ED045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204" y="123036"/>
            <a:ext cx="11590638" cy="720376"/>
          </a:xfrm>
        </p:spPr>
        <p:txBody>
          <a:bodyPr anchor="ctr">
            <a:noAutofit/>
          </a:bodyPr>
          <a:lstStyle/>
          <a:p>
            <a:r>
              <a:rPr lang="pl-PL" sz="4400" dirty="0"/>
              <a:t>Uroki zimy</a:t>
            </a:r>
          </a:p>
        </p:txBody>
      </p:sp>
      <p:pic>
        <p:nvPicPr>
          <p:cNvPr id="114" name="Obraz 113" descr="Obraz zawierający obiekt na zewnątrz&#10;&#10;Opis wygenerowany automatycznie">
            <a:extLst>
              <a:ext uri="{FF2B5EF4-FFF2-40B4-BE49-F238E27FC236}">
                <a16:creationId xmlns:a16="http://schemas.microsoft.com/office/drawing/2014/main" id="{115D7E8B-8D56-480C-8024-6484CEBCF0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33166"/>
            <a:ext cx="6096000" cy="824834"/>
          </a:xfrm>
          <a:prstGeom prst="rect">
            <a:avLst/>
          </a:prstGeom>
        </p:spPr>
      </p:pic>
      <p:pic>
        <p:nvPicPr>
          <p:cNvPr id="115" name="Obraz 114" descr="Obraz zawierający obiekt na zewnątrz&#10;&#10;Opis wygenerowany automatycznie">
            <a:extLst>
              <a:ext uri="{FF2B5EF4-FFF2-40B4-BE49-F238E27FC236}">
                <a16:creationId xmlns:a16="http://schemas.microsoft.com/office/drawing/2014/main" id="{A8F4E1E3-8B7F-4060-B0DC-C31D026EDD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96000" y="6033166"/>
            <a:ext cx="6096000" cy="824834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5E9C1E6-7EBF-4B56-BAAE-232BBB74604D}"/>
              </a:ext>
            </a:extLst>
          </p:cNvPr>
          <p:cNvSpPr txBox="1"/>
          <p:nvPr/>
        </p:nvSpPr>
        <p:spPr>
          <a:xfrm>
            <a:off x="2712435" y="1104732"/>
            <a:ext cx="673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Co widzisz na obrazku? Po czym rozpoznajesz, że to zima?</a:t>
            </a:r>
          </a:p>
        </p:txBody>
      </p:sp>
    </p:spTree>
    <p:extLst>
      <p:ext uri="{BB962C8B-B14F-4D97-AF65-F5344CB8AC3E}">
        <p14:creationId xmlns:p14="http://schemas.microsoft.com/office/powerpoint/2010/main" val="16161701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0C9C96-7614-403B-B6C3-BB81ED045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204" y="123036"/>
            <a:ext cx="11590638" cy="720376"/>
          </a:xfrm>
        </p:spPr>
        <p:txBody>
          <a:bodyPr anchor="ctr">
            <a:noAutofit/>
          </a:bodyPr>
          <a:lstStyle/>
          <a:p>
            <a:r>
              <a:rPr lang="pl-PL" sz="4400" dirty="0"/>
              <a:t>Zimowe zabawy na śniegu i lodzie</a:t>
            </a:r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id="{135C21B2-A77F-4745-913B-B3ADA6087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5081" y="2081313"/>
            <a:ext cx="6862030" cy="4363773"/>
          </a:xfrm>
        </p:spPr>
        <p:txBody>
          <a:bodyPr>
            <a:norm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pl-PL" sz="1800" dirty="0"/>
              <a:t>Co dziewczynka ujrzała przez okno o poranku?</a:t>
            </a:r>
          </a:p>
          <a:p>
            <a:pPr marL="342900" indent="-342900" algn="l">
              <a:buFont typeface="+mj-lt"/>
              <a:buAutoNum type="arabicPeriod"/>
            </a:pPr>
            <a:r>
              <a:rPr lang="pl-PL" sz="1800" dirty="0"/>
              <a:t>O co Kicia Kocia zapytała swoją mamę?</a:t>
            </a:r>
          </a:p>
          <a:p>
            <a:pPr marL="342900" indent="-342900" algn="l">
              <a:buFont typeface="+mj-lt"/>
              <a:buAutoNum type="arabicPeriod"/>
            </a:pPr>
            <a:r>
              <a:rPr lang="pl-PL" sz="1800" dirty="0"/>
              <a:t>Co Kicia Kocia ubrała przed wyjściem z domu i dlaczego?</a:t>
            </a:r>
          </a:p>
          <a:p>
            <a:pPr marL="342900" indent="-342900" algn="l">
              <a:buFont typeface="+mj-lt"/>
              <a:buAutoNum type="arabicPeriod"/>
            </a:pPr>
            <a:r>
              <a:rPr lang="pl-PL" sz="1800" dirty="0"/>
              <a:t>Kogo spotyka dziewczynka spotyka na dworze?</a:t>
            </a:r>
          </a:p>
          <a:p>
            <a:pPr marL="342900" indent="-342900" algn="l">
              <a:buFont typeface="+mj-lt"/>
              <a:buAutoNum type="arabicPeriod"/>
            </a:pPr>
            <a:r>
              <a:rPr lang="pl-PL" sz="1800" dirty="0"/>
              <a:t>Kim był Pacek?</a:t>
            </a:r>
          </a:p>
          <a:p>
            <a:pPr marL="342900" indent="-342900" algn="l">
              <a:buFont typeface="+mj-lt"/>
              <a:buAutoNum type="arabicPeriod"/>
            </a:pPr>
            <a:r>
              <a:rPr lang="pl-PL" sz="1800" dirty="0"/>
              <a:t>Jak miał na imię chłopiec, który grał w hokeja na lodzie?</a:t>
            </a:r>
          </a:p>
          <a:p>
            <a:pPr marL="342900" indent="-342900" algn="l">
              <a:buFont typeface="+mj-lt"/>
              <a:buAutoNum type="arabicPeriod"/>
            </a:pPr>
            <a:r>
              <a:rPr lang="pl-PL" sz="1800" dirty="0"/>
              <a:t>Kogo Kicia Kocia zaprosiła na swoje sanki?</a:t>
            </a:r>
          </a:p>
          <a:p>
            <a:pPr marL="342900" indent="-342900" algn="l">
              <a:buFont typeface="+mj-lt"/>
              <a:buAutoNum type="arabicPeriod"/>
            </a:pPr>
            <a:r>
              <a:rPr lang="pl-PL" sz="1800" dirty="0"/>
              <a:t>Jaki ślad Kicia Kocia robiła na śniegu?</a:t>
            </a:r>
          </a:p>
          <a:p>
            <a:pPr marL="342900" indent="-342900" algn="l">
              <a:buFont typeface="+mj-lt"/>
              <a:buAutoNum type="arabicPeriod"/>
            </a:pPr>
            <a:r>
              <a:rPr lang="pl-PL" sz="1800" dirty="0"/>
              <a:t>Kto przyszedł po dzieci w trakcie zabawy?</a:t>
            </a:r>
          </a:p>
          <a:p>
            <a:pPr marL="342900" indent="-342900" algn="l">
              <a:buFont typeface="+mj-lt"/>
              <a:buAutoNum type="arabicPeriod"/>
            </a:pPr>
            <a:r>
              <a:rPr lang="pl-PL" sz="1800" dirty="0"/>
              <a:t>Co robiła dziewczynka po powrocie do domu?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114" name="Obraz 113" descr="Obraz zawierający obiekt na zewnątrz&#10;&#10;Opis wygenerowany automatycznie">
            <a:extLst>
              <a:ext uri="{FF2B5EF4-FFF2-40B4-BE49-F238E27FC236}">
                <a16:creationId xmlns:a16="http://schemas.microsoft.com/office/drawing/2014/main" id="{115D7E8B-8D56-480C-8024-6484CEBCF0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33166"/>
            <a:ext cx="6096000" cy="824834"/>
          </a:xfrm>
          <a:prstGeom prst="rect">
            <a:avLst/>
          </a:prstGeom>
        </p:spPr>
      </p:pic>
      <p:pic>
        <p:nvPicPr>
          <p:cNvPr id="115" name="Obraz 114" descr="Obraz zawierający obiekt na zewnątrz&#10;&#10;Opis wygenerowany automatycznie">
            <a:extLst>
              <a:ext uri="{FF2B5EF4-FFF2-40B4-BE49-F238E27FC236}">
                <a16:creationId xmlns:a16="http://schemas.microsoft.com/office/drawing/2014/main" id="{A8F4E1E3-8B7F-4060-B0DC-C31D026EDD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96000" y="6033166"/>
            <a:ext cx="6096000" cy="824834"/>
          </a:xfrm>
          <a:prstGeom prst="rect">
            <a:avLst/>
          </a:prstGeom>
        </p:spPr>
      </p:pic>
      <p:pic>
        <p:nvPicPr>
          <p:cNvPr id="3" name="Multimedia online 2" title="Kicia Kocia Zima - audiobook, bajka na dobranoc">
            <a:hlinkClick r:id="" action="ppaction://media"/>
            <a:extLst>
              <a:ext uri="{FF2B5EF4-FFF2-40B4-BE49-F238E27FC236}">
                <a16:creationId xmlns:a16="http://schemas.microsoft.com/office/drawing/2014/main" id="{F5F7450C-434F-45C9-BE8D-933D7FCBF68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324725" y="2287181"/>
            <a:ext cx="4520542" cy="2542805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D2A0AB2B-DA37-4B21-97CB-D3B34D0FC882}"/>
              </a:ext>
            </a:extLst>
          </p:cNvPr>
          <p:cNvSpPr txBox="1">
            <a:spLocks/>
          </p:cNvSpPr>
          <p:nvPr/>
        </p:nvSpPr>
        <p:spPr>
          <a:xfrm>
            <a:off x="300681" y="961603"/>
            <a:ext cx="11590638" cy="720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4400" dirty="0"/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7D0EB3AA-DFE8-407C-AB83-24AA57E48624}"/>
              </a:ext>
            </a:extLst>
          </p:cNvPr>
          <p:cNvSpPr txBox="1">
            <a:spLocks/>
          </p:cNvSpPr>
          <p:nvPr/>
        </p:nvSpPr>
        <p:spPr>
          <a:xfrm>
            <a:off x="284204" y="1117531"/>
            <a:ext cx="11590638" cy="720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/>
              <a:t>Obejrzyj filmik pt. „Kicia Kocia – Zima”. Odpowiedz na poniższe pytania, a dowiesz się, w jaki sposób Kicia Kocia spędziła poranek.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680F587-5783-4D12-86CE-64B52241B3CA}"/>
              </a:ext>
            </a:extLst>
          </p:cNvPr>
          <p:cNvSpPr txBox="1"/>
          <p:nvPr/>
        </p:nvSpPr>
        <p:spPr>
          <a:xfrm>
            <a:off x="7295150" y="5035852"/>
            <a:ext cx="4550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5"/>
              </a:rPr>
              <a:t>https://youtu.be/5Y4sapsAFKQ</a:t>
            </a:r>
            <a:r>
              <a:rPr lang="pl-PL" dirty="0"/>
              <a:t> - data dostępu: 11.12.2020</a:t>
            </a:r>
          </a:p>
        </p:txBody>
      </p:sp>
    </p:spTree>
    <p:extLst>
      <p:ext uri="{BB962C8B-B14F-4D97-AF65-F5344CB8AC3E}">
        <p14:creationId xmlns:p14="http://schemas.microsoft.com/office/powerpoint/2010/main" val="30214982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8" grpId="0" uiExpand="1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74E96081-0852-4BFA-9469-E6C269DE5D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9094" y="4867702"/>
            <a:ext cx="1705232" cy="184181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B0C9C96-7614-403B-B6C3-BB81ED045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204" y="123036"/>
            <a:ext cx="11590638" cy="720376"/>
          </a:xfrm>
        </p:spPr>
        <p:txBody>
          <a:bodyPr anchor="ctr">
            <a:noAutofit/>
          </a:bodyPr>
          <a:lstStyle/>
          <a:p>
            <a:r>
              <a:rPr lang="pl-PL" sz="4400" dirty="0"/>
              <a:t>Jak przygotować się do zabaw na śniegu?</a:t>
            </a:r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id="{135C21B2-A77F-4745-913B-B3ADA6087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204" y="1063488"/>
            <a:ext cx="11692447" cy="5227982"/>
          </a:xfrm>
        </p:spPr>
        <p:txBody>
          <a:bodyPr/>
          <a:lstStyle/>
          <a:p>
            <a:pPr algn="l"/>
            <a:r>
              <a:rPr lang="pl-PL" sz="1800" dirty="0"/>
              <a:t>W co ubieramy się przed wyjściem na dwór w zimowy dzień?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114" name="Obraz 113" descr="Obraz zawierający obiekt na zewnątrz&#10;&#10;Opis wygenerowany automatycznie">
            <a:extLst>
              <a:ext uri="{FF2B5EF4-FFF2-40B4-BE49-F238E27FC236}">
                <a16:creationId xmlns:a16="http://schemas.microsoft.com/office/drawing/2014/main" id="{115D7E8B-8D56-480C-8024-6484CEBCF0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33166"/>
            <a:ext cx="6096000" cy="824834"/>
          </a:xfrm>
          <a:prstGeom prst="rect">
            <a:avLst/>
          </a:prstGeom>
        </p:spPr>
      </p:pic>
      <p:pic>
        <p:nvPicPr>
          <p:cNvPr id="115" name="Obraz 114" descr="Obraz zawierający obiekt na zewnątrz&#10;&#10;Opis wygenerowany automatycznie">
            <a:extLst>
              <a:ext uri="{FF2B5EF4-FFF2-40B4-BE49-F238E27FC236}">
                <a16:creationId xmlns:a16="http://schemas.microsoft.com/office/drawing/2014/main" id="{A8F4E1E3-8B7F-4060-B0DC-C31D026EDD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96000" y="6033166"/>
            <a:ext cx="6096000" cy="82483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1AC139F-4C80-457D-A78C-60D1A43E70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909" y="1736123"/>
            <a:ext cx="1894201" cy="1980000"/>
          </a:xfrm>
          <a:prstGeom prst="rect">
            <a:avLst/>
          </a:prstGeom>
        </p:spPr>
      </p:pic>
      <p:pic>
        <p:nvPicPr>
          <p:cNvPr id="10" name="Obraz 9" descr="Obraz zawierający tekst, narzędzie&#10;&#10;Opis wygenerowany automatycznie">
            <a:extLst>
              <a:ext uri="{FF2B5EF4-FFF2-40B4-BE49-F238E27FC236}">
                <a16:creationId xmlns:a16="http://schemas.microsoft.com/office/drawing/2014/main" id="{738FE0A4-E544-4BCE-A60F-57AEBB3D7C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197" y="3943128"/>
            <a:ext cx="2000399" cy="1980000"/>
          </a:xfrm>
          <a:prstGeom prst="rect">
            <a:avLst/>
          </a:prstGeom>
        </p:spPr>
      </p:pic>
      <p:pic>
        <p:nvPicPr>
          <p:cNvPr id="12" name="Obraz 11" descr="Obraz zawierający tekst, clipart&#10;&#10;Opis wygenerowany automatycznie">
            <a:extLst>
              <a:ext uri="{FF2B5EF4-FFF2-40B4-BE49-F238E27FC236}">
                <a16:creationId xmlns:a16="http://schemas.microsoft.com/office/drawing/2014/main" id="{846A193C-DB35-484F-90E9-B3783C1D144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6393" y="1736122"/>
            <a:ext cx="2370511" cy="1980000"/>
          </a:xfrm>
          <a:prstGeom prst="rect">
            <a:avLst/>
          </a:prstGeom>
        </p:spPr>
      </p:pic>
      <p:pic>
        <p:nvPicPr>
          <p:cNvPr id="14" name="Obraz 13" descr="Obraz zawierający tekst&#10;&#10;Opis wygenerowany automatycznie">
            <a:extLst>
              <a:ext uri="{FF2B5EF4-FFF2-40B4-BE49-F238E27FC236}">
                <a16:creationId xmlns:a16="http://schemas.microsoft.com/office/drawing/2014/main" id="{D09B32CF-73C6-4BB3-A7B4-18B3D03171E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3518" y="3884644"/>
            <a:ext cx="1776262" cy="19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85D811DF-333D-4A31-B359-7347155E5A1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4531" y="1652881"/>
            <a:ext cx="2864493" cy="1980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1EC6CB06-AA49-410A-97A3-5F5ADD06C4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0161" y="3969925"/>
            <a:ext cx="2716109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733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0C9C96-7614-403B-B6C3-BB81ED045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204" y="123036"/>
            <a:ext cx="11590638" cy="720376"/>
          </a:xfrm>
        </p:spPr>
        <p:txBody>
          <a:bodyPr anchor="ctr">
            <a:noAutofit/>
          </a:bodyPr>
          <a:lstStyle/>
          <a:p>
            <a:r>
              <a:rPr lang="pl-PL" sz="4400" dirty="0"/>
              <a:t>Ulubione zabawy dzieci podczas zimy.</a:t>
            </a:r>
          </a:p>
        </p:txBody>
      </p:sp>
      <p:pic>
        <p:nvPicPr>
          <p:cNvPr id="114" name="Obraz 113" descr="Obraz zawierający obiekt na zewnątrz&#10;&#10;Opis wygenerowany automatycznie">
            <a:extLst>
              <a:ext uri="{FF2B5EF4-FFF2-40B4-BE49-F238E27FC236}">
                <a16:creationId xmlns:a16="http://schemas.microsoft.com/office/drawing/2014/main" id="{115D7E8B-8D56-480C-8024-6484CEBCF0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33166"/>
            <a:ext cx="6096000" cy="824834"/>
          </a:xfrm>
          <a:prstGeom prst="rect">
            <a:avLst/>
          </a:prstGeom>
        </p:spPr>
      </p:pic>
      <p:pic>
        <p:nvPicPr>
          <p:cNvPr id="115" name="Obraz 114" descr="Obraz zawierający obiekt na zewnątrz&#10;&#10;Opis wygenerowany automatycznie">
            <a:extLst>
              <a:ext uri="{FF2B5EF4-FFF2-40B4-BE49-F238E27FC236}">
                <a16:creationId xmlns:a16="http://schemas.microsoft.com/office/drawing/2014/main" id="{A8F4E1E3-8B7F-4060-B0DC-C31D026EDD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96000" y="6033166"/>
            <a:ext cx="6096000" cy="824834"/>
          </a:xfrm>
          <a:prstGeom prst="rect">
            <a:avLst/>
          </a:prstGeom>
        </p:spPr>
      </p:pic>
      <p:pic>
        <p:nvPicPr>
          <p:cNvPr id="1026" name="Picture 2" descr="DZIECI NA SANIACH - Ułóż Puzzle Online za darmo na Puzzle Factory">
            <a:extLst>
              <a:ext uri="{FF2B5EF4-FFF2-40B4-BE49-F238E27FC236}">
                <a16:creationId xmlns:a16="http://schemas.microsoft.com/office/drawing/2014/main" id="{64A9E738-4396-4F26-9718-4AC15AD0A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819" y="1162701"/>
            <a:ext cx="2879999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P3 Lubsko">
            <a:extLst>
              <a:ext uri="{FF2B5EF4-FFF2-40B4-BE49-F238E27FC236}">
                <a16:creationId xmlns:a16="http://schemas.microsoft.com/office/drawing/2014/main" id="{385D34AE-1CA4-4E83-9E9A-581C8E4A6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6779" y="1162701"/>
            <a:ext cx="3496962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ŁYŻWIARZE! - Ułóż Puzzle Online za darmo na Puzzle Factory">
            <a:extLst>
              <a:ext uri="{FF2B5EF4-FFF2-40B4-BE49-F238E27FC236}">
                <a16:creationId xmlns:a16="http://schemas.microsoft.com/office/drawing/2014/main" id="{90E568BC-521B-4A55-8DD4-EB47102B7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819" y="3513306"/>
            <a:ext cx="2879999" cy="22005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zieci Lepić Bałwana - Stockowe grafiki wektorowe i więcej obrazów Bałwan  śniegowy - iStock">
            <a:extLst>
              <a:ext uri="{FF2B5EF4-FFF2-40B4-BE49-F238E27FC236}">
                <a16:creationId xmlns:a16="http://schemas.microsoft.com/office/drawing/2014/main" id="{DEB93D66-37F9-4A07-9A3B-8ED767AF6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7702" y="1179508"/>
            <a:ext cx="2212812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rl plakat zakopane,sanie kulig tablica grafika | Plakat i Grafika">
            <a:extLst>
              <a:ext uri="{FF2B5EF4-FFF2-40B4-BE49-F238E27FC236}">
                <a16:creationId xmlns:a16="http://schemas.microsoft.com/office/drawing/2014/main" id="{ACABCEFD-F3E5-4D7D-A8ED-D0592358FA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6779" y="3516785"/>
            <a:ext cx="3496962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Obraz 93">
            <a:extLst>
              <a:ext uri="{FF2B5EF4-FFF2-40B4-BE49-F238E27FC236}">
                <a16:creationId xmlns:a16="http://schemas.microsoft.com/office/drawing/2014/main" id="{AEB6C3D1-9E42-48F3-9703-187B7739374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8298" y="3513306"/>
            <a:ext cx="2212811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13124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0C9C96-7614-403B-B6C3-BB81ED045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204" y="123036"/>
            <a:ext cx="11590638" cy="720376"/>
          </a:xfrm>
        </p:spPr>
        <p:txBody>
          <a:bodyPr anchor="ctr">
            <a:noAutofit/>
          </a:bodyPr>
          <a:lstStyle/>
          <a:p>
            <a:r>
              <a:rPr lang="pl-PL" sz="4400" dirty="0"/>
              <a:t>Bezpieczne zabawy</a:t>
            </a:r>
          </a:p>
        </p:txBody>
      </p:sp>
      <p:pic>
        <p:nvPicPr>
          <p:cNvPr id="114" name="Obraz 113" descr="Obraz zawierający obiekt na zewnątrz&#10;&#10;Opis wygenerowany automatycznie">
            <a:extLst>
              <a:ext uri="{FF2B5EF4-FFF2-40B4-BE49-F238E27FC236}">
                <a16:creationId xmlns:a16="http://schemas.microsoft.com/office/drawing/2014/main" id="{115D7E8B-8D56-480C-8024-6484CEBCF0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33166"/>
            <a:ext cx="6096000" cy="824834"/>
          </a:xfrm>
          <a:prstGeom prst="rect">
            <a:avLst/>
          </a:prstGeom>
        </p:spPr>
      </p:pic>
      <p:pic>
        <p:nvPicPr>
          <p:cNvPr id="115" name="Obraz 114" descr="Obraz zawierający obiekt na zewnątrz&#10;&#10;Opis wygenerowany automatycznie">
            <a:extLst>
              <a:ext uri="{FF2B5EF4-FFF2-40B4-BE49-F238E27FC236}">
                <a16:creationId xmlns:a16="http://schemas.microsoft.com/office/drawing/2014/main" id="{A8F4E1E3-8B7F-4060-B0DC-C31D026EDD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96000" y="6033166"/>
            <a:ext cx="6096000" cy="824834"/>
          </a:xfrm>
          <a:prstGeom prst="rect">
            <a:avLst/>
          </a:prstGeom>
        </p:spPr>
      </p:pic>
      <p:grpSp>
        <p:nvGrpSpPr>
          <p:cNvPr id="16" name="Grupa 15">
            <a:extLst>
              <a:ext uri="{FF2B5EF4-FFF2-40B4-BE49-F238E27FC236}">
                <a16:creationId xmlns:a16="http://schemas.microsoft.com/office/drawing/2014/main" id="{3DFF9A3E-6451-4AAE-B5C7-875CDA990E7F}"/>
              </a:ext>
            </a:extLst>
          </p:cNvPr>
          <p:cNvGrpSpPr/>
          <p:nvPr/>
        </p:nvGrpSpPr>
        <p:grpSpPr>
          <a:xfrm>
            <a:off x="114865" y="2076451"/>
            <a:ext cx="11929316" cy="3625768"/>
            <a:chOff x="122488" y="927182"/>
            <a:chExt cx="11929316" cy="3625768"/>
          </a:xfrm>
        </p:grpSpPr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545B1964-E0E2-4FC2-B092-EA2803052A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03471" y="927182"/>
              <a:ext cx="1289058" cy="878164"/>
            </a:xfrm>
            <a:prstGeom prst="rect">
              <a:avLst/>
            </a:prstGeom>
          </p:spPr>
        </p:pic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F6AC59BD-FB86-4691-9AFA-8DE1BBC0BC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99481" y="1037495"/>
              <a:ext cx="689037" cy="657538"/>
            </a:xfrm>
            <a:prstGeom prst="rect">
              <a:avLst/>
            </a:prstGeom>
          </p:spPr>
        </p:pic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id="{8C35A418-78DC-42F8-8D07-5B5730F034BA}"/>
                </a:ext>
              </a:extLst>
            </p:cNvPr>
            <p:cNvCxnSpPr>
              <a:cxnSpLocks/>
            </p:cNvCxnSpPr>
            <p:nvPr/>
          </p:nvCxnSpPr>
          <p:spPr>
            <a:xfrm>
              <a:off x="6079523" y="1695033"/>
              <a:ext cx="0" cy="2857917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0" name="Picture 2" descr="Podstawowe zasady bezpieczeństwa, jakie należy zachować zimą, w tym w  okresie ferii zimowych | Tętno Regionu. Wiadomości pilskie, z rejonu  pilskiego">
              <a:extLst>
                <a:ext uri="{FF2B5EF4-FFF2-40B4-BE49-F238E27FC236}">
                  <a16:creationId xmlns:a16="http://schemas.microsoft.com/office/drawing/2014/main" id="{E66CEDC1-5A5B-467A-B2A3-85FC8D593B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2488" y="2083698"/>
              <a:ext cx="5834548" cy="2024062"/>
            </a:xfrm>
            <a:prstGeom prst="rect">
              <a:avLst/>
            </a:prstGeom>
            <a:ln w="38100" cap="sq">
              <a:solidFill>
                <a:srgbClr val="92D05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Podstawowe zasady bezpieczeństwa, jakie należy zachować zimą, w tym w  okresie ferii zimowych | Tętno Regionu. Wiadomości pilskie, z rejonu  pilskiego">
              <a:extLst>
                <a:ext uri="{FF2B5EF4-FFF2-40B4-BE49-F238E27FC236}">
                  <a16:creationId xmlns:a16="http://schemas.microsoft.com/office/drawing/2014/main" id="{C402CB9A-012C-4847-ACDB-CFB9B4B8AF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52908" y="2083698"/>
              <a:ext cx="5898896" cy="2024062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5E9C1E6-7EBF-4B56-BAAE-232BBB74604D}"/>
              </a:ext>
            </a:extLst>
          </p:cNvPr>
          <p:cNvSpPr txBox="1"/>
          <p:nvPr/>
        </p:nvSpPr>
        <p:spPr>
          <a:xfrm>
            <a:off x="2582325" y="1419057"/>
            <a:ext cx="673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Przyjrzyj się uważnie i opowiedz jakie widzisz różnice w zachowaniu dzieci na obrazkach?</a:t>
            </a:r>
          </a:p>
        </p:txBody>
      </p:sp>
    </p:spTree>
    <p:extLst>
      <p:ext uri="{BB962C8B-B14F-4D97-AF65-F5344CB8AC3E}">
        <p14:creationId xmlns:p14="http://schemas.microsoft.com/office/powerpoint/2010/main" val="21645664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0C9C96-7614-403B-B6C3-BB81ED045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204" y="123036"/>
            <a:ext cx="11590638" cy="720376"/>
          </a:xfrm>
        </p:spPr>
        <p:txBody>
          <a:bodyPr anchor="ctr">
            <a:noAutofit/>
          </a:bodyPr>
          <a:lstStyle/>
          <a:p>
            <a:r>
              <a:rPr lang="pl-PL" sz="4400" dirty="0"/>
              <a:t>Bezpieczeństwo przede wszystkim</a:t>
            </a:r>
          </a:p>
        </p:txBody>
      </p:sp>
      <p:pic>
        <p:nvPicPr>
          <p:cNvPr id="114" name="Obraz 113" descr="Obraz zawierający obiekt na zewnątrz&#10;&#10;Opis wygenerowany automatycznie">
            <a:extLst>
              <a:ext uri="{FF2B5EF4-FFF2-40B4-BE49-F238E27FC236}">
                <a16:creationId xmlns:a16="http://schemas.microsoft.com/office/drawing/2014/main" id="{115D7E8B-8D56-480C-8024-6484CEBCF0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33166"/>
            <a:ext cx="6096000" cy="824834"/>
          </a:xfrm>
          <a:prstGeom prst="rect">
            <a:avLst/>
          </a:prstGeom>
        </p:spPr>
      </p:pic>
      <p:pic>
        <p:nvPicPr>
          <p:cNvPr id="115" name="Obraz 114" descr="Obraz zawierający obiekt na zewnątrz&#10;&#10;Opis wygenerowany automatycznie">
            <a:extLst>
              <a:ext uri="{FF2B5EF4-FFF2-40B4-BE49-F238E27FC236}">
                <a16:creationId xmlns:a16="http://schemas.microsoft.com/office/drawing/2014/main" id="{A8F4E1E3-8B7F-4060-B0DC-C31D026EDD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96000" y="6033166"/>
            <a:ext cx="6096000" cy="824834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5E9C1E6-7EBF-4B56-BAAE-232BBB74604D}"/>
              </a:ext>
            </a:extLst>
          </p:cNvPr>
          <p:cNvSpPr txBox="1"/>
          <p:nvPr/>
        </p:nvSpPr>
        <p:spPr>
          <a:xfrm>
            <a:off x="896471" y="1051504"/>
            <a:ext cx="1032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Zaznacz obrazki, na których dzieci bawią się nie przestrzegając zasad bezpieczeństwa. </a:t>
            </a:r>
          </a:p>
        </p:txBody>
      </p:sp>
      <p:pic>
        <p:nvPicPr>
          <p:cNvPr id="1026" name="Picture 2" descr="BEZPIECZNE ZABAWY NA ŚNIEGU I LODZIE – plansze zestaw 1 – Przedszkolankowo">
            <a:extLst>
              <a:ext uri="{FF2B5EF4-FFF2-40B4-BE49-F238E27FC236}">
                <a16:creationId xmlns:a16="http://schemas.microsoft.com/office/drawing/2014/main" id="{B8444058-199E-460B-8DDD-FC3E42F727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471" y="1873946"/>
            <a:ext cx="234743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ZPIECZNE ZABAWY NA ŚNIEGU I LODZIE – plansze zestaw 1 – Przedszkolankowo">
            <a:extLst>
              <a:ext uri="{FF2B5EF4-FFF2-40B4-BE49-F238E27FC236}">
                <a16:creationId xmlns:a16="http://schemas.microsoft.com/office/drawing/2014/main" id="{F45955E1-8819-491D-B2B3-309A8A75CC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61629" y="1849522"/>
            <a:ext cx="232682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两个孩子在室内滑冰场向量例证. 插画包括有两个孩子在室内滑冰场- 35590902">
            <a:extLst>
              <a:ext uri="{FF2B5EF4-FFF2-40B4-BE49-F238E27FC236}">
                <a16:creationId xmlns:a16="http://schemas.microsoft.com/office/drawing/2014/main" id="{792A3909-5009-4EF3-B3F5-4DAB2D2D49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34766" y="1873946"/>
            <a:ext cx="279342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emium Wektor | Dzieci Bawią Się Zimą, Jeżdżą Na Sankach I Robią Bałwana.  Zestaw Postaci Z Kreskówek Dla Dzieci">
            <a:extLst>
              <a:ext uri="{FF2B5EF4-FFF2-40B4-BE49-F238E27FC236}">
                <a16:creationId xmlns:a16="http://schemas.microsoft.com/office/drawing/2014/main" id="{F693AD43-1BD7-4F2D-9F43-C616A54E7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98649" y="4078208"/>
            <a:ext cx="218980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1142569-8D6F-4AC5-9354-D04D68D770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0828" y="4241165"/>
            <a:ext cx="4238625" cy="1466850"/>
          </a:xfrm>
          <a:prstGeom prst="rect">
            <a:avLst/>
          </a:prstGeom>
        </p:spPr>
      </p:pic>
      <p:pic>
        <p:nvPicPr>
          <p:cNvPr id="1036" name="Picture 12" descr="Boys and snowman on the road - Download Free Vectors, Clipart Graphics &amp;  Vector Art">
            <a:extLst>
              <a:ext uri="{FF2B5EF4-FFF2-40B4-BE49-F238E27FC236}">
                <a16:creationId xmlns:a16="http://schemas.microsoft.com/office/drawing/2014/main" id="{5C2974A4-730D-4A99-BB31-7ECCBDA9F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471" y="4070591"/>
            <a:ext cx="254571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4588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0C9C96-7614-403B-B6C3-BB81ED045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204" y="123036"/>
            <a:ext cx="11590638" cy="720376"/>
          </a:xfrm>
        </p:spPr>
        <p:txBody>
          <a:bodyPr anchor="ctr">
            <a:noAutofit/>
          </a:bodyPr>
          <a:lstStyle/>
          <a:p>
            <a:r>
              <a:rPr lang="pl-PL" sz="4400" dirty="0"/>
              <a:t>Śnieżynki</a:t>
            </a:r>
          </a:p>
        </p:txBody>
      </p:sp>
      <p:pic>
        <p:nvPicPr>
          <p:cNvPr id="114" name="Obraz 113" descr="Obraz zawierający obiekt na zewnątrz&#10;&#10;Opis wygenerowany automatycznie">
            <a:extLst>
              <a:ext uri="{FF2B5EF4-FFF2-40B4-BE49-F238E27FC236}">
                <a16:creationId xmlns:a16="http://schemas.microsoft.com/office/drawing/2014/main" id="{115D7E8B-8D56-480C-8024-6484CEBCF0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33166"/>
            <a:ext cx="6096000" cy="824834"/>
          </a:xfrm>
          <a:prstGeom prst="rect">
            <a:avLst/>
          </a:prstGeom>
        </p:spPr>
      </p:pic>
      <p:pic>
        <p:nvPicPr>
          <p:cNvPr id="115" name="Obraz 114" descr="Obraz zawierający obiekt na zewnątrz&#10;&#10;Opis wygenerowany automatycznie">
            <a:extLst>
              <a:ext uri="{FF2B5EF4-FFF2-40B4-BE49-F238E27FC236}">
                <a16:creationId xmlns:a16="http://schemas.microsoft.com/office/drawing/2014/main" id="{A8F4E1E3-8B7F-4060-B0DC-C31D026EDD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96000" y="6033166"/>
            <a:ext cx="6096000" cy="824834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5E9C1E6-7EBF-4B56-BAAE-232BBB74604D}"/>
              </a:ext>
            </a:extLst>
          </p:cNvPr>
          <p:cNvSpPr txBox="1"/>
          <p:nvPr/>
        </p:nvSpPr>
        <p:spPr>
          <a:xfrm>
            <a:off x="896471" y="1051504"/>
            <a:ext cx="1032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Połącz w pary takie same śnieżynki.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29D7794-4BF9-4527-9B17-5AB9B6360DB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3652838" y="434999"/>
            <a:ext cx="4886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864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326</Words>
  <Application>Microsoft Office PowerPoint</Application>
  <PresentationFormat>Panoramiczny</PresentationFormat>
  <Paragraphs>44</Paragraphs>
  <Slides>11</Slides>
  <Notes>0</Notes>
  <HiddenSlides>0</HiddenSlides>
  <MMClips>2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Motyw pakietu Office</vt:lpstr>
      <vt:lpstr>Zimą się nie nudzimy</vt:lpstr>
      <vt:lpstr>Jak powstaje śnieg?</vt:lpstr>
      <vt:lpstr>Uroki zimy</vt:lpstr>
      <vt:lpstr>Zimowe zabawy na śniegu i lodzie</vt:lpstr>
      <vt:lpstr>Jak przygotować się do zabaw na śniegu?</vt:lpstr>
      <vt:lpstr>Ulubione zabawy dzieci podczas zimy.</vt:lpstr>
      <vt:lpstr>Bezpieczne zabawy</vt:lpstr>
      <vt:lpstr>Bezpieczeństwo przede wszystkim</vt:lpstr>
      <vt:lpstr>Śnieżynki</vt:lpstr>
      <vt:lpstr>Gwiazdki, sople i pingwinki… </vt:lpstr>
      <vt:lpstr> Źródła grafiki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Zimą się nie nudzimy</dc:title>
  <dc:creator>Sylwia Leszczyk</dc:creator>
  <cp:lastModifiedBy>Marcin Leszczyk</cp:lastModifiedBy>
  <cp:revision>2</cp:revision>
  <dcterms:created xsi:type="dcterms:W3CDTF">2020-12-10T20:31:44Z</dcterms:created>
  <dcterms:modified xsi:type="dcterms:W3CDTF">2020-12-11T11:13:29Z</dcterms:modified>
</cp:coreProperties>
</file>