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1B5E2599-C77C-44F5-869B-6E6B0E077C59}">
          <p14:sldIdLst>
            <p14:sldId id="256"/>
            <p14:sldId id="257"/>
            <p14:sldId id="258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43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83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695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552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5960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485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27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570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52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37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39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36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288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69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88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966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93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177BA-CF55-4434-B13A-7A3BC5A41EB7}" type="datetimeFigureOut">
              <a:rPr lang="pl-PL" smtClean="0"/>
              <a:t>27.10.2020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723F-8603-4413-8590-09E2C8CF0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3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6B8AFA-944F-46A8-85C8-99D98E6EC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485" y="1138956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700" dirty="0"/>
              <a:t>Wiersz AAC –</a:t>
            </a:r>
            <a:br>
              <a:rPr lang="pl-PL" sz="6700" dirty="0"/>
            </a:br>
            <a:r>
              <a:rPr lang="pl-PL" sz="6700" dirty="0"/>
              <a:t>„Pani Jesień”</a:t>
            </a:r>
            <a:br>
              <a:rPr lang="pl-PL" dirty="0"/>
            </a:br>
            <a:r>
              <a:rPr lang="pl-PL" sz="4900" dirty="0"/>
              <a:t>Zofia Dąbrowska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34F707C-F2EA-483F-B685-F32D0BA65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156" y="437023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pl-PL" sz="2000" u="sng" dirty="0"/>
              <a:t>Opracowanie: </a:t>
            </a:r>
          </a:p>
          <a:p>
            <a:pPr algn="r"/>
            <a:r>
              <a:rPr lang="pl-PL" dirty="0"/>
              <a:t>m</a:t>
            </a:r>
            <a:r>
              <a:rPr lang="pl-PL" sz="2000" dirty="0"/>
              <a:t>gr Dominika Modzelewska</a:t>
            </a:r>
          </a:p>
          <a:p>
            <a:pPr algn="r"/>
            <a:r>
              <a:rPr lang="pl-PL" dirty="0"/>
              <a:t>m</a:t>
            </a:r>
            <a:r>
              <a:rPr lang="pl-PL" sz="2000" dirty="0"/>
              <a:t>gr Natalia Mikos</a:t>
            </a:r>
          </a:p>
        </p:txBody>
      </p:sp>
      <p:pic>
        <p:nvPicPr>
          <p:cNvPr id="5" name="Grafika 4" descr="Liść">
            <a:extLst>
              <a:ext uri="{FF2B5EF4-FFF2-40B4-BE49-F238E27FC236}">
                <a16:creationId xmlns:a16="http://schemas.microsoft.com/office/drawing/2014/main" id="{7A0A03AB-CCCB-419D-A3CA-C9BA7161A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5891" y="957648"/>
            <a:ext cx="1565189" cy="1565189"/>
          </a:xfrm>
          <a:prstGeom prst="rect">
            <a:avLst/>
          </a:prstGeom>
        </p:spPr>
      </p:pic>
      <p:pic>
        <p:nvPicPr>
          <p:cNvPr id="7" name="Grafika 6" descr="Liść">
            <a:extLst>
              <a:ext uri="{FF2B5EF4-FFF2-40B4-BE49-F238E27FC236}">
                <a16:creationId xmlns:a16="http://schemas.microsoft.com/office/drawing/2014/main" id="{A1EF9479-2D6D-45CF-9D53-7DA66B724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949146" y="4370238"/>
            <a:ext cx="1565189" cy="1565189"/>
          </a:xfrm>
          <a:prstGeom prst="rect">
            <a:avLst/>
          </a:prstGeom>
        </p:spPr>
      </p:pic>
      <p:pic>
        <p:nvPicPr>
          <p:cNvPr id="11" name="Grafika 10" descr="Żołądź">
            <a:extLst>
              <a:ext uri="{FF2B5EF4-FFF2-40B4-BE49-F238E27FC236}">
                <a16:creationId xmlns:a16="http://schemas.microsoft.com/office/drawing/2014/main" id="{ED916E36-65B3-4648-BD4C-D830E60FB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281" y="1270644"/>
            <a:ext cx="845751" cy="84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Model 3D 1" descr="Orange Fall Leaves">
                <a:extLst>
                  <a:ext uri="{FF2B5EF4-FFF2-40B4-BE49-F238E27FC236}">
                    <a16:creationId xmlns:a16="http://schemas.microsoft.com/office/drawing/2014/main" id="{170DDB95-7B32-4C21-9E05-860FC572BA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3493406"/>
                  </p:ext>
                </p:extLst>
              </p:nvPr>
            </p:nvGraphicFramePr>
            <p:xfrm>
              <a:off x="4424688" y="1481517"/>
              <a:ext cx="3342622" cy="38949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42622" cy="3894963"/>
                    </a:xfrm>
                    <a:prstGeom prst="rect">
                      <a:avLst/>
                    </a:prstGeom>
                  </am3d:spPr>
                  <am3d:camera>
                    <am3d:pos x="0" y="0" z="620264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425793" d="1000000"/>
                    <am3d:preTrans dx="-4063056" dy="-18000000" dz="1284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Model 3D 1" descr="Orange Fall Leaves">
                <a:extLst>
                  <a:ext uri="{FF2B5EF4-FFF2-40B4-BE49-F238E27FC236}">
                    <a16:creationId xmlns:a16="http://schemas.microsoft.com/office/drawing/2014/main" id="{170DDB95-7B32-4C21-9E05-860FC572BA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4688" y="1481517"/>
                <a:ext cx="3342622" cy="38949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2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3A13E1-B8DA-4622-8342-4A2B4B7BB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7629"/>
            <a:ext cx="10515600" cy="5403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u="sng" dirty="0"/>
              <a:t>Odbiorcy:</a:t>
            </a:r>
          </a:p>
          <a:p>
            <a:r>
              <a:rPr lang="pl-PL" dirty="0"/>
              <a:t>Dla dzieci całkowicie pozbawionych zdolności mówienia,</a:t>
            </a:r>
          </a:p>
          <a:p>
            <a:r>
              <a:rPr lang="pl-PL" dirty="0"/>
              <a:t>Dla dzieci wymagających języka alternatywnego,</a:t>
            </a:r>
          </a:p>
          <a:p>
            <a:r>
              <a:rPr lang="pl-PL" dirty="0"/>
              <a:t>Dla dzieci wymagających wsparcia językowego.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u="sng" dirty="0"/>
              <a:t>Cele ogólne:</a:t>
            </a:r>
          </a:p>
          <a:p>
            <a:r>
              <a:rPr lang="pl-PL" dirty="0"/>
              <a:t>Stymulacja rozwoju mowy.</a:t>
            </a:r>
          </a:p>
          <a:p>
            <a:r>
              <a:rPr lang="pl-PL" dirty="0"/>
              <a:t>Nauka rozumienia i używania alternatywnego środka komunikacji bez potrzeby stosowania mowy werbalnej.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u="sng" dirty="0"/>
              <a:t>Cele operacyjne</a:t>
            </a:r>
          </a:p>
          <a:p>
            <a:pPr marL="0" indent="0">
              <a:buNone/>
            </a:pPr>
            <a:r>
              <a:rPr lang="pl-PL" dirty="0"/>
              <a:t>Dziecko:</a:t>
            </a:r>
          </a:p>
          <a:p>
            <a:r>
              <a:rPr lang="pl-PL" dirty="0"/>
              <a:t>Potrafi samodzielnie przeczytać wiersz.</a:t>
            </a:r>
          </a:p>
          <a:p>
            <a:r>
              <a:rPr lang="pl-PL" dirty="0"/>
              <a:t>Rozumie przeczytany tekst.</a:t>
            </a:r>
          </a:p>
          <a:p>
            <a:r>
              <a:rPr lang="pl-PL" dirty="0"/>
              <a:t>Wie, czym różni się jesień od innych pór roku.</a:t>
            </a:r>
          </a:p>
        </p:txBody>
      </p:sp>
      <p:pic>
        <p:nvPicPr>
          <p:cNvPr id="2" name="Grafika 1" descr="Deszcz">
            <a:extLst>
              <a:ext uri="{FF2B5EF4-FFF2-40B4-BE49-F238E27FC236}">
                <a16:creationId xmlns:a16="http://schemas.microsoft.com/office/drawing/2014/main" id="{3FE0114C-1A6D-4BB5-BE8A-2198C47AF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3091" y="1445739"/>
            <a:ext cx="1270709" cy="12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6"/>
    </mc:Choice>
    <mc:Fallback xmlns="">
      <p:transition spd="slow" advTm="1390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C6C7507-CC66-4A3A-8E3A-3C6EA95B48A4}"/>
              </a:ext>
            </a:extLst>
          </p:cNvPr>
          <p:cNvSpPr/>
          <p:nvPr/>
        </p:nvSpPr>
        <p:spPr>
          <a:xfrm>
            <a:off x="2725795" y="448345"/>
            <a:ext cx="2811609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963D76A-721C-4D9E-89F6-95C7E4C012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40596" y="1535171"/>
            <a:ext cx="2125684" cy="15823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D36B210-FE4C-4B88-98BB-7148526FCDD5}"/>
              </a:ext>
            </a:extLst>
          </p:cNvPr>
          <p:cNvSpPr txBox="1"/>
          <p:nvPr/>
        </p:nvSpPr>
        <p:spPr>
          <a:xfrm>
            <a:off x="3040596" y="955204"/>
            <a:ext cx="23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Przeszedł sobie dawno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1AD44D-F7F6-4705-AB25-8593D45248E8}"/>
              </a:ext>
            </a:extLst>
          </p:cNvPr>
          <p:cNvSpPr/>
          <p:nvPr/>
        </p:nvSpPr>
        <p:spPr>
          <a:xfrm>
            <a:off x="6234603" y="448345"/>
            <a:ext cx="2811608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91F5A98-92F9-4EAC-A7F6-B789F0D0175D}"/>
              </a:ext>
            </a:extLst>
          </p:cNvPr>
          <p:cNvSpPr/>
          <p:nvPr/>
        </p:nvSpPr>
        <p:spPr>
          <a:xfrm>
            <a:off x="2722396" y="3657338"/>
            <a:ext cx="2780271" cy="2752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F97198E-B6E2-4295-8025-F89EC20321D3}"/>
              </a:ext>
            </a:extLst>
          </p:cNvPr>
          <p:cNvSpPr txBox="1"/>
          <p:nvPr/>
        </p:nvSpPr>
        <p:spPr>
          <a:xfrm>
            <a:off x="6648839" y="695068"/>
            <a:ext cx="23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Śliczny, złoty wrzesień.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49EEC6-A002-474A-BA95-7EA215DA52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94114" y="1793421"/>
            <a:ext cx="1034493" cy="87823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4A9B609-D372-4F81-8D71-1BD85C4712F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20646" y="1548048"/>
            <a:ext cx="1533525" cy="131445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3F483-8D12-4C0F-BF73-2C57628E166F}"/>
              </a:ext>
            </a:extLst>
          </p:cNvPr>
          <p:cNvSpPr txBox="1"/>
          <p:nvPr/>
        </p:nvSpPr>
        <p:spPr>
          <a:xfrm>
            <a:off x="3197878" y="3781091"/>
            <a:ext cx="223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Teraz nam październik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E97D3CE5-9578-4499-A6CC-170F7A94318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3113" y="4519078"/>
            <a:ext cx="2100649" cy="1738591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E2F57975-1B17-400D-B537-C0890B972C23}"/>
              </a:ext>
            </a:extLst>
          </p:cNvPr>
          <p:cNvSpPr/>
          <p:nvPr/>
        </p:nvSpPr>
        <p:spPr>
          <a:xfrm>
            <a:off x="6294114" y="3657338"/>
            <a:ext cx="2780271" cy="2738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7F097BE-8325-4FE4-9042-D774472E85A9}"/>
              </a:ext>
            </a:extLst>
          </p:cNvPr>
          <p:cNvSpPr txBox="1"/>
          <p:nvPr/>
        </p:nvSpPr>
        <p:spPr>
          <a:xfrm>
            <a:off x="6799988" y="3866838"/>
            <a:ext cx="249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Dała Pani Jesień.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CA443867-7180-43EE-88F4-62B54CFD21D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13543" y="4732214"/>
            <a:ext cx="1192581" cy="1087794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2521093-52D9-41C8-B3FD-E1DAF7AA6E2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684249" y="4815002"/>
            <a:ext cx="1192582" cy="10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"/>
    </mc:Choice>
    <mc:Fallback xmlns="">
      <p:transition spd="slow" advTm="939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C6C7507-CC66-4A3A-8E3A-3C6EA95B48A4}"/>
              </a:ext>
            </a:extLst>
          </p:cNvPr>
          <p:cNvSpPr/>
          <p:nvPr/>
        </p:nvSpPr>
        <p:spPr>
          <a:xfrm>
            <a:off x="2725795" y="448345"/>
            <a:ext cx="2811609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D36B210-FE4C-4B88-98BB-7148526FCDD5}"/>
              </a:ext>
            </a:extLst>
          </p:cNvPr>
          <p:cNvSpPr txBox="1"/>
          <p:nvPr/>
        </p:nvSpPr>
        <p:spPr>
          <a:xfrm>
            <a:off x="3040596" y="955204"/>
            <a:ext cx="23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Słonko takie śpiące,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1AD44D-F7F6-4705-AB25-8593D45248E8}"/>
              </a:ext>
            </a:extLst>
          </p:cNvPr>
          <p:cNvSpPr/>
          <p:nvPr/>
        </p:nvSpPr>
        <p:spPr>
          <a:xfrm>
            <a:off x="6234603" y="448345"/>
            <a:ext cx="2811608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91F5A98-92F9-4EAC-A7F6-B789F0D0175D}"/>
              </a:ext>
            </a:extLst>
          </p:cNvPr>
          <p:cNvSpPr/>
          <p:nvPr/>
        </p:nvSpPr>
        <p:spPr>
          <a:xfrm>
            <a:off x="2722396" y="3657338"/>
            <a:ext cx="2780271" cy="2752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F97198E-B6E2-4295-8025-F89EC20321D3}"/>
              </a:ext>
            </a:extLst>
          </p:cNvPr>
          <p:cNvSpPr txBox="1"/>
          <p:nvPr/>
        </p:nvSpPr>
        <p:spPr>
          <a:xfrm>
            <a:off x="6556799" y="955204"/>
            <a:ext cx="23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Coraz później wstaje,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3F483-8D12-4C0F-BF73-2C57628E166F}"/>
              </a:ext>
            </a:extLst>
          </p:cNvPr>
          <p:cNvSpPr txBox="1"/>
          <p:nvPr/>
        </p:nvSpPr>
        <p:spPr>
          <a:xfrm>
            <a:off x="3298795" y="4004274"/>
            <a:ext cx="223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Ptaszki odlatują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2F57975-1B17-400D-B537-C0890B972C23}"/>
              </a:ext>
            </a:extLst>
          </p:cNvPr>
          <p:cNvSpPr/>
          <p:nvPr/>
        </p:nvSpPr>
        <p:spPr>
          <a:xfrm>
            <a:off x="6294114" y="3657338"/>
            <a:ext cx="2780271" cy="2738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7F097BE-8325-4FE4-9042-D774472E85A9}"/>
              </a:ext>
            </a:extLst>
          </p:cNvPr>
          <p:cNvSpPr txBox="1"/>
          <p:nvPr/>
        </p:nvSpPr>
        <p:spPr>
          <a:xfrm>
            <a:off x="6684079" y="4004274"/>
            <a:ext cx="214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Hen, w dalekie kraje.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FB64FF9-2643-4162-BF92-EA4DDF38A8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65849" y="1749428"/>
            <a:ext cx="1265750" cy="106599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AB00A84-180F-42F8-A1BB-C6439910557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50645" y="1664958"/>
            <a:ext cx="1487323" cy="126359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7EB6597-85E4-41FC-A2EF-ABF61CBC84E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82181" y="1723639"/>
            <a:ext cx="1258226" cy="1065992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65ABAE8-6417-46FF-95AA-2C0A5BACAE1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640408" y="1545459"/>
            <a:ext cx="1405804" cy="1269961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EFBA2BBA-719B-4783-945E-9A8412A6D3D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865849" y="4505093"/>
            <a:ext cx="865892" cy="70249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68E9FB7-6AFD-4A96-965D-C26EC981206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3895" y="5345593"/>
            <a:ext cx="1044987" cy="9109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9ADDF316-D71F-479C-877C-5C5B15E0C50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992785" y="4445319"/>
            <a:ext cx="1403042" cy="129315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0F72B585-6B9B-41C1-8BCD-8E89B196879B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381558" y="4732339"/>
            <a:ext cx="1403200" cy="1170457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C877DDF7-090E-4244-A98B-E1D9D51D17AE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695945" y="4814701"/>
            <a:ext cx="1258226" cy="10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5"/>
    </mc:Choice>
    <mc:Fallback xmlns="">
      <p:transition spd="slow" advTm="803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C6C7507-CC66-4A3A-8E3A-3C6EA95B48A4}"/>
              </a:ext>
            </a:extLst>
          </p:cNvPr>
          <p:cNvSpPr/>
          <p:nvPr/>
        </p:nvSpPr>
        <p:spPr>
          <a:xfrm>
            <a:off x="2725795" y="448345"/>
            <a:ext cx="2811609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D36B210-FE4C-4B88-98BB-7148526FCDD5}"/>
              </a:ext>
            </a:extLst>
          </p:cNvPr>
          <p:cNvSpPr txBox="1"/>
          <p:nvPr/>
        </p:nvSpPr>
        <p:spPr>
          <a:xfrm>
            <a:off x="3640158" y="677842"/>
            <a:ext cx="2521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cieniu pod drzewami,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1AD44D-F7F6-4705-AB25-8593D45248E8}"/>
              </a:ext>
            </a:extLst>
          </p:cNvPr>
          <p:cNvSpPr/>
          <p:nvPr/>
        </p:nvSpPr>
        <p:spPr>
          <a:xfrm>
            <a:off x="6234603" y="448345"/>
            <a:ext cx="2811608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91F5A98-92F9-4EAC-A7F6-B789F0D0175D}"/>
              </a:ext>
            </a:extLst>
          </p:cNvPr>
          <p:cNvSpPr/>
          <p:nvPr/>
        </p:nvSpPr>
        <p:spPr>
          <a:xfrm>
            <a:off x="2722396" y="3657338"/>
            <a:ext cx="2780271" cy="2752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F97198E-B6E2-4295-8025-F89EC20321D3}"/>
              </a:ext>
            </a:extLst>
          </p:cNvPr>
          <p:cNvSpPr txBox="1"/>
          <p:nvPr/>
        </p:nvSpPr>
        <p:spPr>
          <a:xfrm>
            <a:off x="6789105" y="652136"/>
            <a:ext cx="239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Cicho śpią kasztany,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3F483-8D12-4C0F-BF73-2C57628E166F}"/>
              </a:ext>
            </a:extLst>
          </p:cNvPr>
          <p:cNvSpPr txBox="1"/>
          <p:nvPr/>
        </p:nvSpPr>
        <p:spPr>
          <a:xfrm>
            <a:off x="3127722" y="3736104"/>
            <a:ext cx="2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Każdy błyszczy pięknie,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2F57975-1B17-400D-B537-C0890B972C23}"/>
              </a:ext>
            </a:extLst>
          </p:cNvPr>
          <p:cNvSpPr/>
          <p:nvPr/>
        </p:nvSpPr>
        <p:spPr>
          <a:xfrm>
            <a:off x="6294114" y="3657338"/>
            <a:ext cx="2780271" cy="2738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7F097BE-8325-4FE4-9042-D774472E85A9}"/>
              </a:ext>
            </a:extLst>
          </p:cNvPr>
          <p:cNvSpPr txBox="1"/>
          <p:nvPr/>
        </p:nvSpPr>
        <p:spPr>
          <a:xfrm>
            <a:off x="6789105" y="4004274"/>
            <a:ext cx="214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Niby malowany.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F026414-0EDB-4458-BAE9-2AEABB8EC8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20463" y="1324536"/>
            <a:ext cx="1784135" cy="170896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C772D3A3-1B6D-4E5A-A791-F0F3074FF4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52074" y="1387423"/>
            <a:ext cx="1182774" cy="948308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5A028CE5-B646-436C-8978-CB0234B006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49142" y="1387423"/>
            <a:ext cx="1182774" cy="948309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A1AD2E5A-6F50-4EE3-A503-445A95BFEB1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15" y="2291763"/>
            <a:ext cx="1124107" cy="908899"/>
          </a:xfrm>
          <a:prstGeom prst="rect">
            <a:avLst/>
          </a:prstGeom>
          <a:noFill/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089BE86-B03D-493C-BC66-C5B033BF8B4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09" y="4720542"/>
            <a:ext cx="1086779" cy="1016186"/>
          </a:xfrm>
          <a:prstGeom prst="rect">
            <a:avLst/>
          </a:prstGeom>
          <a:noFill/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78FC7275-BC4C-4EEA-A35A-1F6CE44A7F5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629656" y="5627728"/>
            <a:ext cx="662475" cy="61525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7A3B120-45A8-41FE-8E13-19DE9E9D0FD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3053337" y="5657679"/>
            <a:ext cx="615259" cy="66247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8FEF59-A1D7-4059-8238-0FF28899A36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11046796">
            <a:off x="2939162" y="4422355"/>
            <a:ext cx="615259" cy="6624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90495F8-014A-45C5-8DA1-DBC09235DFE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16200000">
            <a:off x="4581633" y="4421169"/>
            <a:ext cx="638825" cy="664845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D2F625AB-0F84-46AD-B69F-C28097529BD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634848" y="4807535"/>
            <a:ext cx="1361962" cy="115453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6247D4C9-1352-448B-86AA-6784553301E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541751" y="4890042"/>
            <a:ext cx="897217" cy="10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5"/>
    </mc:Choice>
    <mc:Fallback xmlns="">
      <p:transition spd="slow" advTm="86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C6C7507-CC66-4A3A-8E3A-3C6EA95B48A4}"/>
              </a:ext>
            </a:extLst>
          </p:cNvPr>
          <p:cNvSpPr/>
          <p:nvPr/>
        </p:nvSpPr>
        <p:spPr>
          <a:xfrm>
            <a:off x="2725795" y="448345"/>
            <a:ext cx="2811609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D36B210-FE4C-4B88-98BB-7148526FCDD5}"/>
              </a:ext>
            </a:extLst>
          </p:cNvPr>
          <p:cNvSpPr txBox="1"/>
          <p:nvPr/>
        </p:nvSpPr>
        <p:spPr>
          <a:xfrm>
            <a:off x="3056488" y="955204"/>
            <a:ext cx="2521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Lecą liście z drzewa,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1AD44D-F7F6-4705-AB25-8593D45248E8}"/>
              </a:ext>
            </a:extLst>
          </p:cNvPr>
          <p:cNvSpPr/>
          <p:nvPr/>
        </p:nvSpPr>
        <p:spPr>
          <a:xfrm>
            <a:off x="6234603" y="448345"/>
            <a:ext cx="2811608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91F5A98-92F9-4EAC-A7F6-B789F0D0175D}"/>
              </a:ext>
            </a:extLst>
          </p:cNvPr>
          <p:cNvSpPr/>
          <p:nvPr/>
        </p:nvSpPr>
        <p:spPr>
          <a:xfrm>
            <a:off x="2722396" y="3657338"/>
            <a:ext cx="2780271" cy="2752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F97198E-B6E2-4295-8025-F89EC20321D3}"/>
              </a:ext>
            </a:extLst>
          </p:cNvPr>
          <p:cNvSpPr txBox="1"/>
          <p:nvPr/>
        </p:nvSpPr>
        <p:spPr>
          <a:xfrm>
            <a:off x="6793271" y="955204"/>
            <a:ext cx="213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Różnokolorowe,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3F483-8D12-4C0F-BF73-2C57628E166F}"/>
              </a:ext>
            </a:extLst>
          </p:cNvPr>
          <p:cNvSpPr txBox="1"/>
          <p:nvPr/>
        </p:nvSpPr>
        <p:spPr>
          <a:xfrm>
            <a:off x="3056488" y="4004274"/>
            <a:ext cx="2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 są żółto – złote,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2F57975-1B17-400D-B537-C0890B972C23}"/>
              </a:ext>
            </a:extLst>
          </p:cNvPr>
          <p:cNvSpPr/>
          <p:nvPr/>
        </p:nvSpPr>
        <p:spPr>
          <a:xfrm>
            <a:off x="6294114" y="3657338"/>
            <a:ext cx="2780271" cy="2738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7F097BE-8325-4FE4-9042-D774472E85A9}"/>
              </a:ext>
            </a:extLst>
          </p:cNvPr>
          <p:cNvSpPr txBox="1"/>
          <p:nvPr/>
        </p:nvSpPr>
        <p:spPr>
          <a:xfrm>
            <a:off x="6789105" y="4004274"/>
            <a:ext cx="214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 tamte – brązowe.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D6A1EF69-43FF-42BC-ABE6-8D2FEC1A13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88" y="1453532"/>
            <a:ext cx="1943669" cy="1743943"/>
          </a:xfrm>
          <a:prstGeom prst="rect">
            <a:avLst/>
          </a:prstGeom>
          <a:noFill/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74B3D7DF-4048-48D3-AA48-92FD3A2832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89105" y="1453532"/>
            <a:ext cx="1689401" cy="1597069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3A31B5E5-941F-4D34-9FEF-15DC2DDA05E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83849" y="4710701"/>
            <a:ext cx="1368021" cy="1192095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A1A67CAB-5B23-4AAC-A62D-5CE818902FE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40203" y="4707352"/>
            <a:ext cx="1368022" cy="1192095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46CD9E79-5139-479B-9E32-AF87F262731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89105" y="4646263"/>
            <a:ext cx="1724118" cy="15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"/>
    </mc:Choice>
    <mc:Fallback xmlns="">
      <p:transition spd="slow" advTm="65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C6C7507-CC66-4A3A-8E3A-3C6EA95B48A4}"/>
              </a:ext>
            </a:extLst>
          </p:cNvPr>
          <p:cNvSpPr/>
          <p:nvPr/>
        </p:nvSpPr>
        <p:spPr>
          <a:xfrm>
            <a:off x="2725795" y="448345"/>
            <a:ext cx="2811609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D36B210-FE4C-4B88-98BB-7148526FCDD5}"/>
              </a:ext>
            </a:extLst>
          </p:cNvPr>
          <p:cNvSpPr txBox="1"/>
          <p:nvPr/>
        </p:nvSpPr>
        <p:spPr>
          <a:xfrm>
            <a:off x="3056488" y="955204"/>
            <a:ext cx="2521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Jeszcze niby ciepło,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1AD44D-F7F6-4705-AB25-8593D45248E8}"/>
              </a:ext>
            </a:extLst>
          </p:cNvPr>
          <p:cNvSpPr/>
          <p:nvPr/>
        </p:nvSpPr>
        <p:spPr>
          <a:xfrm>
            <a:off x="6234603" y="448345"/>
            <a:ext cx="2811608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91F5A98-92F9-4EAC-A7F6-B789F0D0175D}"/>
              </a:ext>
            </a:extLst>
          </p:cNvPr>
          <p:cNvSpPr/>
          <p:nvPr/>
        </p:nvSpPr>
        <p:spPr>
          <a:xfrm>
            <a:off x="2722396" y="3657338"/>
            <a:ext cx="2780271" cy="2752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F97198E-B6E2-4295-8025-F89EC20321D3}"/>
              </a:ext>
            </a:extLst>
          </p:cNvPr>
          <p:cNvSpPr txBox="1"/>
          <p:nvPr/>
        </p:nvSpPr>
        <p:spPr>
          <a:xfrm>
            <a:off x="6658412" y="626676"/>
            <a:ext cx="238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Słonko świeci, grzeje.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3F483-8D12-4C0F-BF73-2C57628E166F}"/>
              </a:ext>
            </a:extLst>
          </p:cNvPr>
          <p:cNvSpPr txBox="1"/>
          <p:nvPr/>
        </p:nvSpPr>
        <p:spPr>
          <a:xfrm>
            <a:off x="3056488" y="4004274"/>
            <a:ext cx="2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Aż tu nagle </a:t>
            </a:r>
            <a:r>
              <a:rPr lang="pl-PL" dirty="0" err="1"/>
              <a:t>skądejś</a:t>
            </a:r>
            <a:r>
              <a:rPr lang="pl-PL" dirty="0"/>
              <a:t>,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2F57975-1B17-400D-B537-C0890B972C23}"/>
              </a:ext>
            </a:extLst>
          </p:cNvPr>
          <p:cNvSpPr/>
          <p:nvPr/>
        </p:nvSpPr>
        <p:spPr>
          <a:xfrm>
            <a:off x="6294114" y="3657338"/>
            <a:ext cx="2780271" cy="2738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7F097BE-8325-4FE4-9042-D774472E85A9}"/>
              </a:ext>
            </a:extLst>
          </p:cNvPr>
          <p:cNvSpPr txBox="1"/>
          <p:nvPr/>
        </p:nvSpPr>
        <p:spPr>
          <a:xfrm>
            <a:off x="6666610" y="4004274"/>
            <a:ext cx="214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Wichrzysko zawieje.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4EDA455-89E1-4466-B231-E8E4620A20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51355" y="1582456"/>
            <a:ext cx="1722351" cy="14989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9EF2545-3730-4F05-A995-3A03FE3FD0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58888" y="1770064"/>
            <a:ext cx="1325361" cy="109112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4E10C2F-1A33-455E-A9AE-49B06D4C98C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06555" y="1794532"/>
            <a:ext cx="1325361" cy="109112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D2CA1B4-3009-43DD-A598-DEF829F4488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95" y="4360987"/>
            <a:ext cx="2013624" cy="1931387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4583DBB-1406-4B57-9DED-DCA9BAB06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403" y="4720542"/>
            <a:ext cx="1757303" cy="15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9"/>
    </mc:Choice>
    <mc:Fallback xmlns="">
      <p:transition spd="slow" advTm="904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C6C7507-CC66-4A3A-8E3A-3C6EA95B48A4}"/>
              </a:ext>
            </a:extLst>
          </p:cNvPr>
          <p:cNvSpPr/>
          <p:nvPr/>
        </p:nvSpPr>
        <p:spPr>
          <a:xfrm>
            <a:off x="2725795" y="448345"/>
            <a:ext cx="2811609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D36B210-FE4C-4B88-98BB-7148526FCDD5}"/>
              </a:ext>
            </a:extLst>
          </p:cNvPr>
          <p:cNvSpPr txBox="1"/>
          <p:nvPr/>
        </p:nvSpPr>
        <p:spPr>
          <a:xfrm>
            <a:off x="3300944" y="750903"/>
            <a:ext cx="335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Chmur wielkich deszczowych,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91AD44D-F7F6-4705-AB25-8593D45248E8}"/>
              </a:ext>
            </a:extLst>
          </p:cNvPr>
          <p:cNvSpPr/>
          <p:nvPr/>
        </p:nvSpPr>
        <p:spPr>
          <a:xfrm>
            <a:off x="6234603" y="448345"/>
            <a:ext cx="2811608" cy="2760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91F5A98-92F9-4EAC-A7F6-B789F0D0175D}"/>
              </a:ext>
            </a:extLst>
          </p:cNvPr>
          <p:cNvSpPr/>
          <p:nvPr/>
        </p:nvSpPr>
        <p:spPr>
          <a:xfrm>
            <a:off x="2722396" y="3657338"/>
            <a:ext cx="2780271" cy="2752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F97198E-B6E2-4295-8025-F89EC20321D3}"/>
              </a:ext>
            </a:extLst>
          </p:cNvPr>
          <p:cNvSpPr txBox="1"/>
          <p:nvPr/>
        </p:nvSpPr>
        <p:spPr>
          <a:xfrm>
            <a:off x="6658412" y="955204"/>
            <a:ext cx="238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Nazbiera, napędzi.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3F483-8D12-4C0F-BF73-2C57628E166F}"/>
              </a:ext>
            </a:extLst>
          </p:cNvPr>
          <p:cNvSpPr txBox="1"/>
          <p:nvPr/>
        </p:nvSpPr>
        <p:spPr>
          <a:xfrm>
            <a:off x="3056488" y="4004274"/>
            <a:ext cx="2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Tak się Pan listopad,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2F57975-1B17-400D-B537-C0890B972C23}"/>
              </a:ext>
            </a:extLst>
          </p:cNvPr>
          <p:cNvSpPr/>
          <p:nvPr/>
        </p:nvSpPr>
        <p:spPr>
          <a:xfrm>
            <a:off x="6294114" y="3657338"/>
            <a:ext cx="2780271" cy="2738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7F097BE-8325-4FE4-9042-D774472E85A9}"/>
              </a:ext>
            </a:extLst>
          </p:cNvPr>
          <p:cNvSpPr txBox="1"/>
          <p:nvPr/>
        </p:nvSpPr>
        <p:spPr>
          <a:xfrm>
            <a:off x="6666610" y="4004274"/>
            <a:ext cx="214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Nauwija wszędzie.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D4B3EB-EF30-4B89-9137-1D2653228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56488" y="1324536"/>
            <a:ext cx="2078129" cy="176174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F94E48C-5179-40CC-AF88-39F412ECA2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66610" y="1401541"/>
            <a:ext cx="1862395" cy="168474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7D4671E-F77C-4EA4-85AE-EF3485F3A7B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74011" y="4874939"/>
            <a:ext cx="1195131" cy="1088296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F0008FF8-25E4-4002-8502-0CF0AE1E31B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20861" y="4720542"/>
            <a:ext cx="1585140" cy="145932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20546D9-6C46-471F-8B71-D771DE849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532" y="4776488"/>
            <a:ext cx="18097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0"/>
    </mc:Choice>
    <mc:Fallback xmlns="">
      <p:transition spd="slow" advTm="78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7D433C96-08BE-4E04-B458-0DDB5B67B496}"/>
              </a:ext>
            </a:extLst>
          </p:cNvPr>
          <p:cNvSpPr/>
          <p:nvPr/>
        </p:nvSpPr>
        <p:spPr>
          <a:xfrm>
            <a:off x="2293310" y="2048942"/>
            <a:ext cx="2811609" cy="27601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830F6EA-0820-4765-9E1C-8A3F21F25E47}"/>
              </a:ext>
            </a:extLst>
          </p:cNvPr>
          <p:cNvSpPr/>
          <p:nvPr/>
        </p:nvSpPr>
        <p:spPr>
          <a:xfrm>
            <a:off x="6728736" y="2048942"/>
            <a:ext cx="2811609" cy="27601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Przeszedł sobie dawno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99BEF74-90C4-4DF4-85EE-452D1D54E1EC}"/>
              </a:ext>
            </a:extLst>
          </p:cNvPr>
          <p:cNvSpPr txBox="1"/>
          <p:nvPr/>
        </p:nvSpPr>
        <p:spPr>
          <a:xfrm>
            <a:off x="2545492" y="2409568"/>
            <a:ext cx="234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Jeszcze raz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0CF7F0B-1C64-417B-91CE-A004738948A0}"/>
              </a:ext>
            </a:extLst>
          </p:cNvPr>
          <p:cNvSpPr txBox="1"/>
          <p:nvPr/>
        </p:nvSpPr>
        <p:spPr>
          <a:xfrm>
            <a:off x="6858000" y="2409568"/>
            <a:ext cx="254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Koniec</a:t>
            </a:r>
          </a:p>
        </p:txBody>
      </p:sp>
      <p:pic>
        <p:nvPicPr>
          <p:cNvPr id="14" name="Obraz 13">
            <a:hlinkClick r:id="rId2" action="ppaction://hlinksldjump"/>
            <a:extLst>
              <a:ext uri="{FF2B5EF4-FFF2-40B4-BE49-F238E27FC236}">
                <a16:creationId xmlns:a16="http://schemas.microsoft.com/office/drawing/2014/main" id="{44E4782B-4371-4D64-827F-37000B7349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45492" y="2809792"/>
            <a:ext cx="2347784" cy="1726084"/>
          </a:xfrm>
          <a:prstGeom prst="rect">
            <a:avLst/>
          </a:prstGeom>
        </p:spPr>
      </p:pic>
      <p:pic>
        <p:nvPicPr>
          <p:cNvPr id="16" name="Obraz 1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3772508-FF70-4DFE-A2F3-710A6F525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09" y="2962878"/>
            <a:ext cx="1846563" cy="15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25800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263</Words>
  <Application>Microsoft Office PowerPoint</Application>
  <PresentationFormat>Panoramiczny</PresentationFormat>
  <Paragraphs>70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Para</vt:lpstr>
      <vt:lpstr>Wiersz AAC – „Pani Jesień” Zofia Dąbrowska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„Pani Jesień”  Zofia Dąbrowska</dc:title>
  <dc:creator>Natalia Mikos</dc:creator>
  <cp:lastModifiedBy>Vostro 15</cp:lastModifiedBy>
  <cp:revision>28</cp:revision>
  <dcterms:created xsi:type="dcterms:W3CDTF">2020-10-26T09:57:26Z</dcterms:created>
  <dcterms:modified xsi:type="dcterms:W3CDTF">2020-10-27T13:48:06Z</dcterms:modified>
</cp:coreProperties>
</file>