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5" r:id="rId6"/>
    <p:sldId id="296" r:id="rId7"/>
    <p:sldId id="295" r:id="rId8"/>
    <p:sldId id="261" r:id="rId9"/>
    <p:sldId id="266" r:id="rId10"/>
    <p:sldId id="297" r:id="rId11"/>
    <p:sldId id="301" r:id="rId12"/>
    <p:sldId id="268" r:id="rId13"/>
    <p:sldId id="302" r:id="rId14"/>
    <p:sldId id="298" r:id="rId15"/>
    <p:sldId id="303" r:id="rId16"/>
    <p:sldId id="269" r:id="rId17"/>
    <p:sldId id="304" r:id="rId18"/>
    <p:sldId id="300" r:id="rId19"/>
    <p:sldId id="305" r:id="rId20"/>
    <p:sldId id="299" r:id="rId21"/>
    <p:sldId id="263" r:id="rId22"/>
    <p:sldId id="275" r:id="rId23"/>
    <p:sldId id="276" r:id="rId24"/>
    <p:sldId id="277" r:id="rId25"/>
    <p:sldId id="270" r:id="rId26"/>
    <p:sldId id="274" r:id="rId27"/>
    <p:sldId id="273" r:id="rId28"/>
    <p:sldId id="272" r:id="rId29"/>
    <p:sldId id="264" r:id="rId30"/>
    <p:sldId id="278" r:id="rId31"/>
    <p:sldId id="279" r:id="rId32"/>
    <p:sldId id="282" r:id="rId33"/>
    <p:sldId id="280" r:id="rId34"/>
    <p:sldId id="283" r:id="rId35"/>
    <p:sldId id="281" r:id="rId36"/>
    <p:sldId id="294" r:id="rId37"/>
    <p:sldId id="290" r:id="rId38"/>
    <p:sldId id="289" r:id="rId39"/>
    <p:sldId id="285" r:id="rId40"/>
    <p:sldId id="284" r:id="rId41"/>
    <p:sldId id="286" r:id="rId42"/>
    <p:sldId id="288" r:id="rId43"/>
    <p:sldId id="287" r:id="rId44"/>
    <p:sldId id="291" r:id="rId45"/>
    <p:sldId id="292" r:id="rId46"/>
    <p:sldId id="271" r:id="rId4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234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16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282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07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689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701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143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09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235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303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185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C159F-3F01-4003-ADEC-03A6609707B4}" type="datetimeFigureOut">
              <a:rPr lang="sk-SK" smtClean="0"/>
              <a:pPr/>
              <a:t>7. 10. 2021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3D75-C3B6-4290-96AF-45D4EB0982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134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kma5RfVgc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phkRYT5Ob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p8yvPm7roKottd6NxUQLf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QywDr-btz4" TargetMode="External"/><Relationship Id="rId2" Type="http://schemas.openxmlformats.org/officeDocument/2006/relationships/hyperlink" Target="https://www.youtube.com/watch?v=1lfOTF4MjaU&amp;list=PLZFljdk_R2dZ6FltWKg-UyzBj7mtr9X0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zocutif0cQY&amp;t=24s" TargetMode="External"/><Relationship Id="rId4" Type="http://schemas.openxmlformats.org/officeDocument/2006/relationships/hyperlink" Target="https://www.youtube.com/watch?v=hos7w8xrc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</a:bodyPr>
          <a:lstStyle/>
          <a:p>
            <a:r>
              <a:rPr lang="sk-SK" dirty="0" smtClean="0"/>
              <a:t>História Zeme </a:t>
            </a:r>
            <a:endParaRPr lang="sk-SK" dirty="0"/>
          </a:p>
        </p:txBody>
      </p:sp>
      <p:pic>
        <p:nvPicPr>
          <p:cNvPr id="2052" name="Picture 4" descr="https://upload.wikimedia.org/wikipedia/commons/thumb/2/2c/Rotating_earth_%28large%29.gif/225px-Rotating_earth_%28large%29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49289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331640" y="544522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/>
              <a:t>Film Dějiny</a:t>
            </a:r>
            <a:r>
              <a:rPr lang="sk-SK" dirty="0" smtClean="0"/>
              <a:t> </a:t>
            </a:r>
            <a:r>
              <a:rPr lang="sk-SK" dirty="0" err="1" smtClean="0"/>
              <a:t>světa</a:t>
            </a:r>
            <a:r>
              <a:rPr lang="sk-SK" dirty="0"/>
              <a:t>: </a:t>
            </a:r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www.youtube.com/watch?v=g1kma5RfVgc</a:t>
            </a:r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925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"/>
            <a:ext cx="3059832" cy="620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/>
              <a:t>ORDOVIK</a:t>
            </a:r>
          </a:p>
        </p:txBody>
      </p:sp>
      <p:pic>
        <p:nvPicPr>
          <p:cNvPr id="5" name="Picture 6" descr="https://encyklopediapoznania.sk/data/historia/_dejiny_sveta/01/ordovi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5937" cy="623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obsahu 2"/>
          <p:cNvSpPr txBox="1">
            <a:spLocks/>
          </p:cNvSpPr>
          <p:nvPr/>
        </p:nvSpPr>
        <p:spPr>
          <a:xfrm>
            <a:off x="3995936" y="3469"/>
            <a:ext cx="4572000" cy="6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500 – 440 mil. rokov</a:t>
            </a:r>
          </a:p>
          <a:p>
            <a:r>
              <a:rPr lang="sk-SK" dirty="0" err="1" smtClean="0"/>
              <a:t>Rybovité</a:t>
            </a:r>
            <a:r>
              <a:rPr lang="sk-SK" dirty="0" smtClean="0"/>
              <a:t> stavovce bez plutiev a čeľustí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71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heirocystis fultonensis (fossil rhombiferans) (Fulton Sha… | Flick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2544958"/>
            <a:ext cx="5626183" cy="43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ephalopod fossil - Stock Image C009/7974 | Amber fossils, Fossil, Fossil  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1840" y="0"/>
            <a:ext cx="5159323" cy="25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oater Ball Crinoid Fossil - Stock Image - C028/6031 - Science Photo 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889441" y="2476679"/>
            <a:ext cx="5270762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79512" y="18864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Ľaliovka</a:t>
            </a:r>
            <a:endParaRPr lang="sk-SK" dirty="0" smtClean="0"/>
          </a:p>
          <a:p>
            <a:r>
              <a:rPr lang="sk-SK" dirty="0" smtClean="0"/>
              <a:t>Hlavonožec</a:t>
            </a:r>
          </a:p>
          <a:p>
            <a:r>
              <a:rPr lang="sk-SK" dirty="0" smtClean="0"/>
              <a:t>Lastúry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6634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encyklopediapoznania.sk/data/historia/_dejiny_sveta/01/silu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4" y="0"/>
            <a:ext cx="9141266" cy="68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110" y="1412776"/>
            <a:ext cx="3976826" cy="576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/>
              <a:t>SILÚR</a:t>
            </a: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>
          <a:xfrm>
            <a:off x="1907704" y="1606744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440 – 410 mil. rokov</a:t>
            </a:r>
          </a:p>
          <a:p>
            <a:r>
              <a:rPr lang="sk-SK" dirty="0" err="1" smtClean="0"/>
              <a:t>Čeľustnaté</a:t>
            </a:r>
            <a:r>
              <a:rPr lang="sk-SK" dirty="0" smtClean="0"/>
              <a:t> ryby</a:t>
            </a:r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5436096" y="1583864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Koraly</a:t>
            </a:r>
          </a:p>
          <a:p>
            <a:r>
              <a:rPr lang="sk-SK" dirty="0" smtClean="0"/>
              <a:t>Prvé rastliny na súši</a:t>
            </a:r>
          </a:p>
        </p:txBody>
      </p:sp>
    </p:spTree>
    <p:extLst>
      <p:ext uri="{BB962C8B-B14F-4D97-AF65-F5344CB8AC3E}">
        <p14:creationId xmlns:p14="http://schemas.microsoft.com/office/powerpoint/2010/main" val="8420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Prehistoric Planet Store - Replica fossils including dinosaurs like T. rex,  Triceratops, and mor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32289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Birkenia elegans Naturalis.JPG - Wikimedia Comm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018500"/>
            <a:ext cx="4505020" cy="282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xed Assemblage Of Fossils From The Silurian Photograph by Sinclair  Stammers/science Photo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9878" y="5403"/>
            <a:ext cx="5504121" cy="39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57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5760"/>
            <a:ext cx="3970784" cy="542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/>
              <a:t>DEVÓN</a:t>
            </a:r>
            <a:endParaRPr lang="sk-SK" dirty="0"/>
          </a:p>
        </p:txBody>
      </p:sp>
      <p:pic>
        <p:nvPicPr>
          <p:cNvPr id="3076" name="Picture 4" descr="Výsledok vyhľadávania obrázkov pre dopyt devonian peri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218"/>
            <a:ext cx="9143999" cy="62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obsahu 2"/>
          <p:cNvSpPr txBox="1">
            <a:spLocks/>
          </p:cNvSpPr>
          <p:nvPr/>
        </p:nvSpPr>
        <p:spPr>
          <a:xfrm>
            <a:off x="1547664" y="59904"/>
            <a:ext cx="3024335" cy="54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smtClean="0"/>
              <a:t>410 – 360 mil. rokov</a:t>
            </a:r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5143871" y="44624"/>
            <a:ext cx="3970784" cy="579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smtClean="0"/>
              <a:t>Ryby</a:t>
            </a:r>
          </a:p>
          <a:p>
            <a:r>
              <a:rPr lang="sk-SK" dirty="0" smtClean="0"/>
              <a:t>Hmyz a obojživelníky vyliezajú z mora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50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Devonian Fish – Scotland – the home of geolog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5"/>
            <a:ext cx="4932040" cy="24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unkleost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90185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Devon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743" y="53975"/>
            <a:ext cx="16859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VONIAN GYROPTYCHIUS FISH FOSSIL ORKNEY SCOTLAND FOSSIL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256237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clerocephalus Hauseri Temnospondyl Amphibian Fossil - Stock Image -  C033/5915 - Science Photo Librar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914738"/>
            <a:ext cx="4417652" cy="294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chthyostega, tetrapodomorph, about 1.5m in length. Late Devonian. Amphibian-like  features including limbs… | Amphibians, Prehistoric animals, Prehistoric  creatu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06" y="4914898"/>
            <a:ext cx="41910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eocalamites Fossi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368" y="2145222"/>
            <a:ext cx="2844824" cy="21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93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encyklopediapoznania.sk/data/historia/_dejiny_sveta/01/carbon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2" y="-1"/>
            <a:ext cx="9144992" cy="68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01208" y="4362237"/>
            <a:ext cx="4042792" cy="24957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b="1" dirty="0" smtClean="0">
                <a:solidFill>
                  <a:schemeClr val="bg1"/>
                </a:solidFill>
              </a:rPr>
              <a:t>KARBÓN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360 – 290 mil. rokov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Tropická klíma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Močiare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Stromovité paprade a prasličky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Veľký hmyz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Čierne uhlie</a:t>
            </a:r>
          </a:p>
        </p:txBody>
      </p:sp>
    </p:spTree>
    <p:extLst>
      <p:ext uri="{BB962C8B-B14F-4D97-AF65-F5344CB8AC3E}">
        <p14:creationId xmlns:p14="http://schemas.microsoft.com/office/powerpoint/2010/main" val="38891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bon Film Types of Fossils | Fossils, Rocks &amp; fossil, Fossi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27784" cy="25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3. Foss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509349" y="3722521"/>
            <a:ext cx="3048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ossilguy.com: What is a Fossil? Facts about fossils, types of fossils, and  where to find foss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0824"/>
            <a:ext cx="4434172" cy="403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arbonské zkameněliny | LovecPokladu.cz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357" y="22970"/>
            <a:ext cx="3690472" cy="27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Karbon – Wikiped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5" y="-1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ndex - Tudomány - Kiderült, hogy tanultak meg repülni a rovaro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171" y="3212976"/>
            <a:ext cx="2402467" cy="26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0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Súvisiaci obráz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71"/>
            <a:ext cx="5868144" cy="68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5868144" y="44624"/>
            <a:ext cx="3106688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b="1" dirty="0" smtClean="0"/>
              <a:t>PERM</a:t>
            </a:r>
          </a:p>
          <a:p>
            <a:r>
              <a:rPr lang="sk-SK" dirty="0" smtClean="0"/>
              <a:t>290 – 250 mil. rokov</a:t>
            </a:r>
          </a:p>
          <a:p>
            <a:r>
              <a:rPr lang="sk-SK" dirty="0" smtClean="0"/>
              <a:t>Ochladenie</a:t>
            </a:r>
          </a:p>
          <a:p>
            <a:r>
              <a:rPr lang="sk-SK" dirty="0" smtClean="0"/>
              <a:t>Ihličnaté stromy</a:t>
            </a:r>
          </a:p>
          <a:p>
            <a:r>
              <a:rPr lang="sk-SK" dirty="0" smtClean="0"/>
              <a:t>Vývoj plazov – osídlenie súše</a:t>
            </a:r>
          </a:p>
        </p:txBody>
      </p:sp>
    </p:spTree>
    <p:extLst>
      <p:ext uri="{BB962C8B-B14F-4D97-AF65-F5344CB8AC3E}">
        <p14:creationId xmlns:p14="http://schemas.microsoft.com/office/powerpoint/2010/main" val="41149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nímk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441"/>
            <a:ext cx="3707904" cy="27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mizí jeden, zmizí ostatní. Katastrofa spustila lavinu | Týden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924" y="8442"/>
            <a:ext cx="4559337" cy="303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lé Svatoňo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90330" y="4001877"/>
            <a:ext cx="377996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ymírání druhů před 260 miliony let zavinily sopky | Týden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ok vyhľadávania obrázkov pre dopyt big b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" y="0"/>
            <a:ext cx="9126713" cy="683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Vznik vesmíru</a:t>
            </a:r>
            <a:br>
              <a:rPr lang="sk-SK" b="1" dirty="0" smtClean="0">
                <a:solidFill>
                  <a:schemeClr val="bg1"/>
                </a:solidFill>
              </a:rPr>
            </a:br>
            <a:r>
              <a:rPr lang="sk-SK" b="1" dirty="0" smtClean="0">
                <a:solidFill>
                  <a:schemeClr val="bg1"/>
                </a:solidFill>
              </a:rPr>
              <a:t>Predgeologické obdobie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Veľký tresk – Big </a:t>
            </a:r>
            <a:r>
              <a:rPr lang="sk-SK" dirty="0" err="1" smtClean="0"/>
              <a:t>Bang</a:t>
            </a:r>
            <a:r>
              <a:rPr lang="sk-SK" dirty="0" smtClean="0"/>
              <a:t> – 13,7 miliardy rokov</a:t>
            </a:r>
          </a:p>
          <a:p>
            <a:r>
              <a:rPr lang="sk-SK" dirty="0" smtClean="0"/>
              <a:t>Vznik energie vo vesmíre</a:t>
            </a:r>
          </a:p>
          <a:p>
            <a:r>
              <a:rPr lang="sk-SK" dirty="0" smtClean="0"/>
              <a:t>Vznik vodíka – 1. atóm</a:t>
            </a:r>
          </a:p>
          <a:p>
            <a:r>
              <a:rPr lang="sk-SK" dirty="0" smtClean="0"/>
              <a:t>Vznik hélia – 2 atóm </a:t>
            </a:r>
            <a:r>
              <a:rPr lang="sk-SK" baseline="-25000" dirty="0" smtClean="0"/>
              <a:t>1</a:t>
            </a:r>
            <a:r>
              <a:rPr lang="sk-SK" dirty="0" smtClean="0"/>
              <a:t>H + </a:t>
            </a:r>
            <a:r>
              <a:rPr lang="sk-SK" baseline="-25000" dirty="0" smtClean="0"/>
              <a:t>1</a:t>
            </a:r>
            <a:r>
              <a:rPr lang="sk-SK" dirty="0" smtClean="0"/>
              <a:t>H  </a:t>
            </a:r>
            <a:r>
              <a:rPr lang="sk-SK" dirty="0" smtClean="0">
                <a:latin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sk-SK" dirty="0" smtClean="0"/>
              <a:t> </a:t>
            </a:r>
            <a:r>
              <a:rPr lang="sk-SK" baseline="-25000" dirty="0" smtClean="0"/>
              <a:t>2</a:t>
            </a:r>
            <a:r>
              <a:rPr lang="sk-SK" dirty="0" smtClean="0"/>
              <a:t>He</a:t>
            </a:r>
          </a:p>
          <a:p>
            <a:r>
              <a:rPr lang="sk-SK" dirty="0" smtClean="0"/>
              <a:t>Vznik ďalších ťažších atómov a molekúl</a:t>
            </a:r>
          </a:p>
          <a:p>
            <a:r>
              <a:rPr lang="sk-SK" dirty="0" smtClean="0"/>
              <a:t>Vznik hviezd, galaxií</a:t>
            </a:r>
          </a:p>
          <a:p>
            <a:r>
              <a:rPr lang="sk-SK" dirty="0" smtClean="0"/>
              <a:t>Vznik Slnečnej sústavy – 5 miliárd rokov</a:t>
            </a:r>
          </a:p>
          <a:p>
            <a:r>
              <a:rPr lang="sk-SK" dirty="0" smtClean="0"/>
              <a:t>Vznik planéty Zem – 4,6 miliardy rokov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176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/>
              <a:t>Návrat do </a:t>
            </a:r>
            <a:r>
              <a:rPr lang="sk-SK" b="1" dirty="0" err="1"/>
              <a:t>říše</a:t>
            </a:r>
            <a:r>
              <a:rPr lang="sk-SK" b="1" dirty="0"/>
              <a:t> </a:t>
            </a:r>
            <a:r>
              <a:rPr lang="sk-SK" b="1" dirty="0" err="1"/>
              <a:t>trilobitů</a:t>
            </a:r>
            <a:r>
              <a:rPr lang="sk-SK" b="1" dirty="0"/>
              <a:t> a </a:t>
            </a:r>
            <a:r>
              <a:rPr lang="sk-SK" b="1" dirty="0" err="1"/>
              <a:t>graptolitů</a:t>
            </a:r>
            <a:r>
              <a:rPr lang="sk-SK" b="1" dirty="0"/>
              <a:t> - </a:t>
            </a:r>
            <a:r>
              <a:rPr lang="sk-SK" b="1" dirty="0" err="1"/>
              <a:t>hledání</a:t>
            </a:r>
            <a:r>
              <a:rPr lang="sk-SK" b="1" dirty="0"/>
              <a:t> </a:t>
            </a:r>
            <a:r>
              <a:rPr lang="sk-SK" b="1" dirty="0" err="1"/>
              <a:t>zkamenělin</a:t>
            </a:r>
            <a:r>
              <a:rPr lang="sk-SK" b="1" dirty="0"/>
              <a:t> v </a:t>
            </a:r>
            <a:r>
              <a:rPr lang="sk-SK" b="1" dirty="0" err="1" smtClean="0"/>
              <a:t>suti</a:t>
            </a:r>
            <a:r>
              <a:rPr lang="sk-SK" b="1" dirty="0" smtClean="0"/>
              <a:t>:</a:t>
            </a:r>
            <a:endParaRPr lang="sk-SK" b="1" dirty="0"/>
          </a:p>
          <a:p>
            <a:pPr marL="0" indent="0">
              <a:buNone/>
            </a:pPr>
            <a:r>
              <a:rPr lang="sk-SK" dirty="0" smtClean="0">
                <a:hlinkClick r:id="rId2"/>
              </a:rPr>
              <a:t>https</a:t>
            </a:r>
            <a:r>
              <a:rPr lang="sk-SK" dirty="0">
                <a:hlinkClick r:id="rId2"/>
              </a:rPr>
              <a:t>://</a:t>
            </a:r>
            <a:r>
              <a:rPr lang="sk-SK" dirty="0" smtClean="0">
                <a:hlinkClick r:id="rId2"/>
              </a:rPr>
              <a:t>www.youtube.com/watch?v=ophkRYT5Ob8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2746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k-SK" b="1" dirty="0" smtClean="0"/>
              <a:t>Druhohory – Mezozoikum 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250 – 65 miliónov rokov – éra dinosaurov</a:t>
            </a:r>
          </a:p>
          <a:p>
            <a:r>
              <a:rPr lang="sk-SK" dirty="0" err="1" smtClean="0"/>
              <a:t>Superkontinent</a:t>
            </a:r>
            <a:r>
              <a:rPr lang="sk-SK" dirty="0" smtClean="0"/>
              <a:t> </a:t>
            </a:r>
            <a:r>
              <a:rPr lang="sk-SK" dirty="0" err="1" smtClean="0"/>
              <a:t>Pangaea</a:t>
            </a:r>
            <a:r>
              <a:rPr lang="sk-SK" dirty="0" smtClean="0"/>
              <a:t> sa rozpadol na </a:t>
            </a:r>
            <a:r>
              <a:rPr lang="sk-SK" dirty="0" err="1" smtClean="0"/>
              <a:t>Lauráziu</a:t>
            </a:r>
            <a:r>
              <a:rPr lang="sk-SK" dirty="0" smtClean="0"/>
              <a:t> a </a:t>
            </a:r>
            <a:r>
              <a:rPr lang="sk-SK" dirty="0" err="1" smtClean="0"/>
              <a:t>Gondwanu</a:t>
            </a:r>
            <a:endParaRPr lang="sk-SK" dirty="0" smtClean="0"/>
          </a:p>
          <a:p>
            <a:r>
              <a:rPr lang="sk-SK" sz="2800" dirty="0" smtClean="0"/>
              <a:t>Alpínske vrásnenie: Alpy, </a:t>
            </a:r>
            <a:br>
              <a:rPr lang="sk-SK" sz="2800" dirty="0" smtClean="0"/>
            </a:br>
            <a:r>
              <a:rPr lang="sk-SK" sz="2800" dirty="0" smtClean="0"/>
              <a:t>Karpaty, Himaláje</a:t>
            </a:r>
          </a:p>
          <a:p>
            <a:r>
              <a:rPr lang="sk-SK" b="1" dirty="0" smtClean="0"/>
              <a:t>Trias</a:t>
            </a:r>
          </a:p>
          <a:p>
            <a:r>
              <a:rPr lang="sk-SK" b="1" dirty="0" smtClean="0"/>
              <a:t>Jura</a:t>
            </a:r>
          </a:p>
          <a:p>
            <a:r>
              <a:rPr lang="sk-SK" b="1" dirty="0" smtClean="0"/>
              <a:t>Krieda</a:t>
            </a:r>
          </a:p>
          <a:p>
            <a:r>
              <a:rPr lang="sk-SK" dirty="0" smtClean="0"/>
              <a:t>Tropická klíma</a:t>
            </a:r>
          </a:p>
          <a:p>
            <a:r>
              <a:rPr lang="sk-SK" dirty="0" smtClean="0"/>
              <a:t>Ihličiny, prvé cicavce</a:t>
            </a:r>
          </a:p>
          <a:p>
            <a:r>
              <a:rPr lang="sk-SK" dirty="0" smtClean="0"/>
              <a:t>Pád meteoritu – masové vymieranie</a:t>
            </a:r>
            <a:endParaRPr lang="sk-SK" dirty="0"/>
          </a:p>
        </p:txBody>
      </p:sp>
      <p:pic>
        <p:nvPicPr>
          <p:cNvPr id="2050" name="Picture 2" descr="https://upload.wikimedia.org/wikipedia/commons/e/e5/Laurasia-Gondwa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571" y="2708920"/>
            <a:ext cx="4486429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9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22" name="Picture 2" descr="http://www.tvrigs.org.uk/images/Lower-Jurassic-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03" y="0"/>
            <a:ext cx="88068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Amonit</a:t>
            </a:r>
            <a:endParaRPr lang="sk-SK" dirty="0"/>
          </a:p>
        </p:txBody>
      </p:sp>
      <p:pic>
        <p:nvPicPr>
          <p:cNvPr id="4" name="Picture 4" descr="Výsledok vyhľadávania obrázkov pre dopyt mesozoic oce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556792"/>
            <a:ext cx="474345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1746" name="Picture 2" descr="Výsledok vyhľadávania obrázkov pre dopyt mesozoic oce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s://www2.palomar.edu/users/warmstrong/images/mural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0045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698" name="Picture 2" descr="https://www.nationalgeographic.com/content/dam/science/photos/000/012/1256.ngsversion.1492718410248.adapt.1900.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úvisiaci obráz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048"/>
            <a:ext cx="8532440" cy="6825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3.bp.blogspot.com/-TW6NWcF_ktg/VBEORTU0j8I/AAAAAAAAiwY/pURBX-4H0oo/s1600/euharamiyidan-gliding-euharamiyidan-China-ZhaoChu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50480" cy="4869159"/>
          </a:xfrm>
          <a:prstGeom prst="rect">
            <a:avLst/>
          </a:prstGeom>
          <a:noFill/>
        </p:spPr>
      </p:pic>
      <p:sp>
        <p:nvSpPr>
          <p:cNvPr id="2" name="BlokTextu 1"/>
          <p:cNvSpPr txBox="1"/>
          <p:nvPr/>
        </p:nvSpPr>
        <p:spPr>
          <a:xfrm>
            <a:off x="611560" y="609329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Filmy </a:t>
            </a:r>
            <a:r>
              <a:rPr lang="sk-SK" dirty="0" err="1" smtClean="0"/>
              <a:t>Dinopark</a:t>
            </a:r>
            <a:r>
              <a:rPr lang="sk-SK" dirty="0"/>
              <a:t>: </a:t>
            </a:r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www.youtube.com/channel/UCp8yvPm7roKottd6NxUQLfg</a:t>
            </a:r>
            <a:r>
              <a:rPr lang="sk-SK" dirty="0" smtClean="0"/>
              <a:t>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Treťohory – Terciér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65 – 2,5 milióna rokov</a:t>
            </a:r>
          </a:p>
          <a:p>
            <a:r>
              <a:rPr lang="sk-SK" dirty="0" smtClean="0"/>
              <a:t>Staršie treťohory - </a:t>
            </a:r>
            <a:r>
              <a:rPr lang="sk-SK" dirty="0" err="1" smtClean="0"/>
              <a:t>Paleogén</a:t>
            </a:r>
            <a:endParaRPr lang="sk-SK" dirty="0" smtClean="0"/>
          </a:p>
          <a:p>
            <a:r>
              <a:rPr lang="sk-SK" dirty="0" smtClean="0"/>
              <a:t>Mladšie treťohory – Neogén</a:t>
            </a:r>
          </a:p>
          <a:p>
            <a:r>
              <a:rPr lang="sk-SK" dirty="0" smtClean="0"/>
              <a:t>Teplé podnebie, niekoľko ľadových dôb</a:t>
            </a:r>
          </a:p>
          <a:p>
            <a:r>
              <a:rPr lang="sk-SK" dirty="0" smtClean="0"/>
              <a:t>Listnaté stromy, byliny, tráva</a:t>
            </a:r>
          </a:p>
          <a:p>
            <a:r>
              <a:rPr lang="sk-SK" dirty="0" smtClean="0"/>
              <a:t>Rozmach vtákov a cicavcov</a:t>
            </a:r>
          </a:p>
          <a:p>
            <a:r>
              <a:rPr lang="sk-SK" dirty="0" smtClean="0"/>
              <a:t>Veľké bylinožravce – kopytníky, veľké šelmy</a:t>
            </a:r>
          </a:p>
          <a:p>
            <a:r>
              <a:rPr lang="sk-SK" dirty="0" smtClean="0"/>
              <a:t>Prvé primáty - </a:t>
            </a:r>
            <a:r>
              <a:rPr lang="sk-SK" smtClean="0"/>
              <a:t>Australopithecus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42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ok vyhľadávania obrázkov pre dopyt protoplane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4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" y="-27384"/>
            <a:ext cx="9142572" cy="1143000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bg1"/>
                </a:solidFill>
              </a:rPr>
              <a:t>Prahory – </a:t>
            </a:r>
            <a:r>
              <a:rPr lang="sk-SK" sz="3600" b="1" dirty="0" err="1" smtClean="0">
                <a:solidFill>
                  <a:schemeClr val="bg1"/>
                </a:solidFill>
              </a:rPr>
              <a:t>Prekambrium</a:t>
            </a:r>
            <a:r>
              <a:rPr lang="sk-SK" sz="3600" b="1" dirty="0" smtClean="0">
                <a:solidFill>
                  <a:schemeClr val="bg1"/>
                </a:solidFill>
              </a:rPr>
              <a:t> </a:t>
            </a:r>
            <a:endParaRPr lang="sk-SK" sz="36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1801" y="1124744"/>
            <a:ext cx="8291264" cy="4839356"/>
          </a:xfrm>
        </p:spPr>
        <p:txBody>
          <a:bodyPr>
            <a:noAutofit/>
          </a:bodyPr>
          <a:lstStyle/>
          <a:p>
            <a:r>
              <a:rPr lang="sk-SK" sz="2300" dirty="0" smtClean="0">
                <a:solidFill>
                  <a:schemeClr val="bg1"/>
                </a:solidFill>
              </a:rPr>
              <a:t>4,6 – 2,5 miliardy rokov</a:t>
            </a:r>
          </a:p>
          <a:p>
            <a:r>
              <a:rPr lang="sk-SK" sz="2300" dirty="0">
                <a:solidFill>
                  <a:schemeClr val="bg1"/>
                </a:solidFill>
              </a:rPr>
              <a:t>Zem – </a:t>
            </a:r>
            <a:r>
              <a:rPr lang="sk-SK" sz="2300" dirty="0" err="1">
                <a:solidFill>
                  <a:schemeClr val="bg1"/>
                </a:solidFill>
              </a:rPr>
              <a:t>protoplanéta</a:t>
            </a:r>
            <a:r>
              <a:rPr lang="sk-SK" sz="2300" dirty="0">
                <a:solidFill>
                  <a:schemeClr val="bg1"/>
                </a:solidFill>
              </a:rPr>
              <a:t> – pokrytá oceánom žeravej magmy</a:t>
            </a:r>
          </a:p>
          <a:p>
            <a:r>
              <a:rPr lang="sk-SK" sz="2300" dirty="0">
                <a:solidFill>
                  <a:schemeClr val="bg1"/>
                </a:solidFill>
              </a:rPr>
              <a:t>Točí sa rýchlo – za 6 hodín</a:t>
            </a:r>
          </a:p>
          <a:p>
            <a:r>
              <a:rPr lang="sk-SK" sz="2300" dirty="0" smtClean="0">
                <a:solidFill>
                  <a:schemeClr val="bg1"/>
                </a:solidFill>
              </a:rPr>
              <a:t>Roztavená magma – všetky prvky pomiešané</a:t>
            </a:r>
          </a:p>
          <a:p>
            <a:r>
              <a:rPr lang="sk-SK" sz="2300" dirty="0" smtClean="0">
                <a:solidFill>
                  <a:schemeClr val="bg1"/>
                </a:solidFill>
              </a:rPr>
              <a:t>Gravitácia: ťažké prvky klesajú do stredu (</a:t>
            </a:r>
            <a:r>
              <a:rPr lang="sk-SK" sz="2300" dirty="0" err="1" smtClean="0">
                <a:solidFill>
                  <a:schemeClr val="bg1"/>
                </a:solidFill>
              </a:rPr>
              <a:t>Fe</a:t>
            </a:r>
            <a:r>
              <a:rPr lang="sk-SK" sz="2300" dirty="0" smtClean="0">
                <a:solidFill>
                  <a:schemeClr val="bg1"/>
                </a:solidFill>
              </a:rPr>
              <a:t>, </a:t>
            </a:r>
            <a:r>
              <a:rPr lang="sk-SK" sz="2300" dirty="0" err="1" smtClean="0">
                <a:solidFill>
                  <a:schemeClr val="bg1"/>
                </a:solidFill>
              </a:rPr>
              <a:t>Ni</a:t>
            </a:r>
            <a:r>
              <a:rPr lang="sk-SK" sz="2300" dirty="0" smtClean="0">
                <a:solidFill>
                  <a:schemeClr val="bg1"/>
                </a:solidFill>
              </a:rPr>
              <a:t> – tekuté jadro) </a:t>
            </a:r>
            <a:r>
              <a:rPr lang="sk-SK" sz="2300" dirty="0">
                <a:solidFill>
                  <a:schemeClr val="bg1"/>
                </a:solidFill>
                <a:sym typeface="Wingdings" panose="05000000000000000000" pitchFamily="2" charset="2"/>
              </a:rPr>
              <a:t> magnetické 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pole Zeme</a:t>
            </a:r>
            <a:endParaRPr lang="sk-SK" sz="2300" dirty="0" smtClean="0">
              <a:solidFill>
                <a:schemeClr val="bg1"/>
              </a:solidFill>
            </a:endParaRPr>
          </a:p>
          <a:p>
            <a:r>
              <a:rPr lang="sk-SK" sz="2300" dirty="0">
                <a:solidFill>
                  <a:schemeClr val="bg1"/>
                </a:solidFill>
              </a:rPr>
              <a:t>Stvrdla zemská kôra – z ľahších prvkov</a:t>
            </a:r>
          </a:p>
          <a:p>
            <a:r>
              <a:rPr lang="sk-SK" sz="2300" dirty="0" smtClean="0">
                <a:solidFill>
                  <a:schemeClr val="bg1"/>
                </a:solidFill>
              </a:rPr>
              <a:t>Najstarší nájdený </a:t>
            </a:r>
            <a:r>
              <a:rPr lang="sk-SK" sz="2300" dirty="0" smtClean="0"/>
              <a:t>minerál </a:t>
            </a:r>
            <a:r>
              <a:rPr lang="sk-SK" sz="2300" dirty="0" err="1" smtClean="0"/>
              <a:t>zirkón</a:t>
            </a:r>
            <a:r>
              <a:rPr lang="sk-SK" sz="2300" dirty="0" smtClean="0"/>
              <a:t> </a:t>
            </a:r>
            <a:r>
              <a:rPr lang="sk-SK" sz="2300" dirty="0" smtClean="0">
                <a:solidFill>
                  <a:schemeClr val="bg1"/>
                </a:solidFill>
              </a:rPr>
              <a:t>– 4,5 </a:t>
            </a:r>
            <a:r>
              <a:rPr lang="sk-SK" sz="2300" dirty="0" err="1" smtClean="0">
                <a:solidFill>
                  <a:schemeClr val="bg1"/>
                </a:solidFill>
              </a:rPr>
              <a:t>mld</a:t>
            </a:r>
            <a:r>
              <a:rPr lang="sk-SK" sz="2300" dirty="0" smtClean="0">
                <a:solidFill>
                  <a:schemeClr val="bg1"/>
                </a:solidFill>
              </a:rPr>
              <a:t> rokov</a:t>
            </a:r>
          </a:p>
          <a:p>
            <a:r>
              <a:rPr lang="sk-SK" sz="2300" dirty="0">
                <a:solidFill>
                  <a:schemeClr val="bg1"/>
                </a:solidFill>
              </a:rPr>
              <a:t>4,5 </a:t>
            </a:r>
            <a:r>
              <a:rPr lang="sk-SK" sz="2300" dirty="0" err="1">
                <a:solidFill>
                  <a:schemeClr val="bg1"/>
                </a:solidFill>
              </a:rPr>
              <a:t>mld</a:t>
            </a:r>
            <a:r>
              <a:rPr lang="sk-SK" sz="2300" dirty="0">
                <a:solidFill>
                  <a:schemeClr val="bg1"/>
                </a:solidFill>
              </a:rPr>
              <a:t> </a:t>
            </a:r>
            <a:r>
              <a:rPr lang="sk-SK" sz="2300" dirty="0" smtClean="0">
                <a:solidFill>
                  <a:schemeClr val="bg1"/>
                </a:solidFill>
              </a:rPr>
              <a:t>rokov: vznik </a:t>
            </a:r>
            <a:r>
              <a:rPr lang="sk-SK" sz="2300" dirty="0" smtClean="0"/>
              <a:t>Mesiaca</a:t>
            </a:r>
            <a:r>
              <a:rPr lang="sk-SK" sz="2300" dirty="0" smtClean="0">
                <a:solidFill>
                  <a:schemeClr val="bg1"/>
                </a:solidFill>
              </a:rPr>
              <a:t> – spomalil rotáciu a vychýlil Zem z osi 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ročné obdobia</a:t>
            </a:r>
            <a:endParaRPr lang="sk-SK" sz="2300" dirty="0" smtClean="0">
              <a:solidFill>
                <a:schemeClr val="bg1"/>
              </a:solidFill>
            </a:endParaRPr>
          </a:p>
          <a:p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Prvotná atmosféra: H</a:t>
            </a:r>
            <a:r>
              <a:rPr lang="sk-SK" sz="2300" b="1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sk-SK" sz="23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He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CO</a:t>
            </a:r>
            <a:r>
              <a:rPr lang="sk-SK" sz="2300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N</a:t>
            </a:r>
            <a:r>
              <a:rPr lang="sk-SK" sz="2300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NH</a:t>
            </a:r>
            <a:r>
              <a:rPr lang="sk-SK" sz="2300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H</a:t>
            </a:r>
            <a:r>
              <a:rPr lang="sk-SK" sz="2300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2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O para</a:t>
            </a:r>
          </a:p>
          <a:p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Dážď – pršalo milióny rokov  oceány</a:t>
            </a:r>
          </a:p>
          <a:p>
            <a:r>
              <a:rPr lang="sk-SK" sz="2300" dirty="0">
                <a:solidFill>
                  <a:schemeClr val="bg1"/>
                </a:solidFill>
                <a:sym typeface="Wingdings" panose="05000000000000000000" pitchFamily="2" charset="2"/>
              </a:rPr>
              <a:t>3,8 </a:t>
            </a:r>
            <a:r>
              <a:rPr lang="sk-SK" sz="23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mld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 rokov: podmienky pre vznik života v oceánoch - C, O, H, 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N, S, P </a:t>
            </a:r>
            <a:r>
              <a:rPr lang="sk-SK" sz="2300" dirty="0" smtClean="0">
                <a:solidFill>
                  <a:schemeClr val="bg1"/>
                </a:solidFill>
                <a:sym typeface="Wingdings" panose="05000000000000000000" pitchFamily="2" charset="2"/>
              </a:rPr>
              <a:t>sa spájajú do prvých organických molekúl  prvé baktérie</a:t>
            </a:r>
            <a:endParaRPr lang="sk-SK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Výsledok vyhľadávania obrázkov pre dopyt paleog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6" y="116632"/>
            <a:ext cx="9100796" cy="531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782643"/>
            <a:ext cx="3916258" cy="40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Súvisiaci obr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66103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9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Výsledok vyhľadávania obrázkov pre dopyt neoge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892786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7566"/>
            <a:ext cx="5705475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5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Štvrtohory – Kvartér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85000" lnSpcReduction="10000"/>
          </a:bodyPr>
          <a:lstStyle/>
          <a:p>
            <a:r>
              <a:rPr lang="sk-SK" dirty="0" smtClean="0"/>
              <a:t>Od 2,5 milióna rokov dodnes</a:t>
            </a:r>
          </a:p>
          <a:p>
            <a:r>
              <a:rPr lang="sk-SK" dirty="0" err="1" smtClean="0"/>
              <a:t>Pleistocén</a:t>
            </a:r>
            <a:r>
              <a:rPr lang="sk-SK" dirty="0" smtClean="0"/>
              <a:t> a Holocén </a:t>
            </a:r>
          </a:p>
          <a:p>
            <a:pPr lvl="2"/>
            <a:r>
              <a:rPr lang="sk-SK" dirty="0" smtClean="0"/>
              <a:t>Paleolit: </a:t>
            </a:r>
            <a:r>
              <a:rPr lang="sk-SK" dirty="0"/>
              <a:t>doba kamenná</a:t>
            </a:r>
          </a:p>
          <a:p>
            <a:pPr lvl="2"/>
            <a:r>
              <a:rPr lang="sk-SK" dirty="0" smtClean="0"/>
              <a:t>Neolit: zdomácnenie zvierat, pestovanie obilnín</a:t>
            </a:r>
          </a:p>
          <a:p>
            <a:r>
              <a:rPr lang="sk-SK" dirty="0" smtClean="0"/>
              <a:t>Striedanie ľadových dôb (glaciál): suché studené podnebie, zamrznuté oceány, prepojené kontinenty</a:t>
            </a:r>
          </a:p>
          <a:p>
            <a:r>
              <a:rPr lang="sk-SK" dirty="0" smtClean="0"/>
              <a:t>Vyhynutie veľkých cicavcov</a:t>
            </a:r>
          </a:p>
          <a:p>
            <a:r>
              <a:rPr lang="sk-SK" dirty="0" smtClean="0"/>
              <a:t>Ľadové doby: srstnaté mamuty, nosorožce, soby</a:t>
            </a:r>
          </a:p>
          <a:p>
            <a:r>
              <a:rPr lang="sk-SK" dirty="0" smtClean="0"/>
              <a:t>Medziľadové doby: </a:t>
            </a:r>
            <a:r>
              <a:rPr lang="sk-SK" i="1" dirty="0"/>
              <a:t>Megaceros </a:t>
            </a:r>
            <a:r>
              <a:rPr lang="sk-SK" i="1" dirty="0" err="1" smtClean="0"/>
              <a:t>giganteus</a:t>
            </a:r>
            <a:r>
              <a:rPr lang="sk-SK" dirty="0" smtClean="0"/>
              <a:t>, </a:t>
            </a:r>
            <a:r>
              <a:rPr lang="sk-SK" dirty="0" err="1" smtClean="0"/>
              <a:t>šabľozubý</a:t>
            </a:r>
            <a:r>
              <a:rPr lang="sk-SK" dirty="0" smtClean="0"/>
              <a:t> tiger, jaskynný lev, jaskynný medveď, </a:t>
            </a:r>
            <a:r>
              <a:rPr lang="sk-SK" dirty="0"/>
              <a:t>kone a hyeny</a:t>
            </a:r>
            <a:endParaRPr lang="sk-SK" dirty="0" smtClean="0"/>
          </a:p>
          <a:p>
            <a:r>
              <a:rPr lang="sk-SK" dirty="0" smtClean="0"/>
              <a:t>Vznik </a:t>
            </a:r>
            <a:r>
              <a:rPr lang="sk-SK" i="1" dirty="0" smtClean="0"/>
              <a:t>Homo </a:t>
            </a:r>
            <a:r>
              <a:rPr lang="sk-SK" i="1" dirty="0" err="1" smtClean="0"/>
              <a:t>sapiens</a:t>
            </a:r>
            <a:endParaRPr lang="sk-SK" i="1" dirty="0" smtClean="0"/>
          </a:p>
        </p:txBody>
      </p:sp>
    </p:spTree>
    <p:extLst>
      <p:ext uri="{BB962C8B-B14F-4D97-AF65-F5344CB8AC3E}">
        <p14:creationId xmlns:p14="http://schemas.microsoft.com/office/powerpoint/2010/main" val="13065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Výsledok vyhľadávania obrázkov pre dopyt neoge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92480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8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0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ok vyhľadávania obrázkov pre dopyt mamut mastodo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9248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ýsledok vyhľadávania obrázkov pre dopyt furry rhi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218584" cy="315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úvisiaci obr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10968"/>
            <a:ext cx="3851920" cy="28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Výsledok vyhľadávania obrázkov pre dopyt Megaceros gigant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0" y="-29126"/>
            <a:ext cx="475297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úvisiaci obráz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426036" cy="27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úvisiaci obr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254" y="21639"/>
            <a:ext cx="4168745" cy="326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úvisiaci obrázok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3501008"/>
            <a:ext cx="3962401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5825" cy="1143000"/>
          </a:xfrm>
        </p:spPr>
        <p:txBody>
          <a:bodyPr/>
          <a:lstStyle/>
          <a:p>
            <a:r>
              <a:rPr lang="sk-SK" i="1" dirty="0" err="1"/>
              <a:t>Australopithecus</a:t>
            </a:r>
            <a:r>
              <a:rPr lang="sk-SK" i="1" dirty="0"/>
              <a:t>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4 – 2 mil. rokov, Afrika</a:t>
            </a:r>
          </a:p>
          <a:p>
            <a:endParaRPr lang="sk-SK" dirty="0"/>
          </a:p>
        </p:txBody>
      </p:sp>
      <p:pic>
        <p:nvPicPr>
          <p:cNvPr id="1026" name="Picture 2" descr="Výsledok vyhľadávania obrázkov pre dopyt australopithec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7339" y="116632"/>
            <a:ext cx="4420975" cy="66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ok vyhľadávania obrázkov pre dopyt precambr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3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</a:rPr>
              <a:t>Starohory – Kambrium </a:t>
            </a:r>
            <a:endParaRPr lang="sk-SK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encyklopediapoznania.sk/data/historia/_dejiny_sveta/01/starohory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647390"/>
            <a:ext cx="3432262" cy="22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>
                <a:solidFill>
                  <a:srgbClr val="00B050"/>
                </a:solidFill>
              </a:rPr>
              <a:t>2,5 miliardy – 543 miliónov rokov</a:t>
            </a:r>
          </a:p>
          <a:p>
            <a:r>
              <a:rPr lang="sk-SK" dirty="0" smtClean="0">
                <a:solidFill>
                  <a:srgbClr val="00B050"/>
                </a:solidFill>
              </a:rPr>
              <a:t>Prvé zachované horniny</a:t>
            </a:r>
          </a:p>
          <a:p>
            <a:r>
              <a:rPr lang="sk-SK" dirty="0" smtClean="0">
                <a:solidFill>
                  <a:srgbClr val="00B050"/>
                </a:solidFill>
              </a:rPr>
              <a:t>Fotosyntéza – v atmosfére sa objavuje O</a:t>
            </a:r>
            <a:r>
              <a:rPr lang="sk-SK" baseline="-25000" dirty="0" smtClean="0">
                <a:solidFill>
                  <a:srgbClr val="00B050"/>
                </a:solidFill>
              </a:rPr>
              <a:t>2</a:t>
            </a:r>
          </a:p>
          <a:p>
            <a:r>
              <a:rPr lang="sk-SK" dirty="0" smtClean="0">
                <a:solidFill>
                  <a:srgbClr val="00B050"/>
                </a:solidFill>
              </a:rPr>
              <a:t>Tvorí sa ozónová vrstva O</a:t>
            </a:r>
            <a:r>
              <a:rPr lang="sk-SK" baseline="-25000" dirty="0" smtClean="0">
                <a:solidFill>
                  <a:srgbClr val="00B050"/>
                </a:solidFill>
              </a:rPr>
              <a:t>3 </a:t>
            </a:r>
            <a:r>
              <a:rPr lang="sk-SK" dirty="0" smtClean="0">
                <a:solidFill>
                  <a:srgbClr val="00B050"/>
                </a:solidFill>
              </a:rPr>
              <a:t>– prežitie na súši</a:t>
            </a:r>
          </a:p>
          <a:p>
            <a:r>
              <a:rPr lang="sk-SK" dirty="0" smtClean="0">
                <a:solidFill>
                  <a:srgbClr val="00B050"/>
                </a:solidFill>
              </a:rPr>
              <a:t>Prvé </a:t>
            </a:r>
            <a:r>
              <a:rPr lang="sk-SK" dirty="0" err="1" smtClean="0">
                <a:solidFill>
                  <a:srgbClr val="00B050"/>
                </a:solidFill>
              </a:rPr>
              <a:t>sinice</a:t>
            </a:r>
            <a:r>
              <a:rPr lang="sk-SK" dirty="0" smtClean="0">
                <a:solidFill>
                  <a:srgbClr val="00B050"/>
                </a:solidFill>
              </a:rPr>
              <a:t> – </a:t>
            </a:r>
            <a:r>
              <a:rPr lang="sk-SK" dirty="0" err="1" smtClean="0">
                <a:solidFill>
                  <a:srgbClr val="00B050"/>
                </a:solidFill>
              </a:rPr>
              <a:t>stromatolity</a:t>
            </a:r>
            <a:endParaRPr lang="sk-SK" dirty="0" smtClean="0">
              <a:solidFill>
                <a:srgbClr val="00B050"/>
              </a:solidFill>
            </a:endParaRPr>
          </a:p>
          <a:p>
            <a:r>
              <a:rPr lang="sk-SK" dirty="0" smtClean="0">
                <a:solidFill>
                  <a:srgbClr val="00B050"/>
                </a:solidFill>
              </a:rPr>
              <a:t>Prvé viacbunkové živočíchy</a:t>
            </a:r>
            <a:endParaRPr lang="sk-SK" dirty="0">
              <a:solidFill>
                <a:srgbClr val="00B050"/>
              </a:solidFill>
            </a:endParaRPr>
          </a:p>
          <a:p>
            <a:r>
              <a:rPr lang="sk-SK" dirty="0" smtClean="0">
                <a:solidFill>
                  <a:srgbClr val="00B050"/>
                </a:solidFill>
              </a:rPr>
              <a:t>Na konci starohôr bola najväčšia ľadová doba – zamrznuté oceány po 50 miliónov rokov</a:t>
            </a:r>
            <a:endParaRPr lang="sk-SK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Homo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habilis</a:t>
            </a:r>
            <a:r>
              <a:rPr lang="sk-SK" dirty="0"/>
              <a:t> – človek zručný  </a:t>
            </a:r>
            <a:r>
              <a:rPr lang="sk-SK" dirty="0" smtClean="0"/>
              <a:t>		Afrika</a:t>
            </a:r>
          </a:p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ergaster</a:t>
            </a:r>
            <a:r>
              <a:rPr lang="sk-SK" dirty="0"/>
              <a:t> – človek </a:t>
            </a:r>
            <a:r>
              <a:rPr lang="sk-SK" dirty="0" smtClean="0"/>
              <a:t>pracujúci		Afrika </a:t>
            </a:r>
            <a:r>
              <a:rPr lang="sk-SK" dirty="0"/>
              <a:t> </a:t>
            </a:r>
            <a:endParaRPr lang="sk-SK" dirty="0" smtClean="0"/>
          </a:p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georgicus</a:t>
            </a:r>
            <a:r>
              <a:rPr lang="sk-SK" dirty="0"/>
              <a:t> – človek gruzínsky </a:t>
            </a:r>
            <a:r>
              <a:rPr lang="sk-SK" dirty="0" smtClean="0"/>
              <a:t>		Gruzínsko</a:t>
            </a:r>
          </a:p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erectus</a:t>
            </a:r>
            <a:r>
              <a:rPr lang="sk-SK" dirty="0"/>
              <a:t> – človek </a:t>
            </a:r>
            <a:r>
              <a:rPr lang="sk-SK" dirty="0" smtClean="0"/>
              <a:t>vzpriamený 		svet</a:t>
            </a:r>
          </a:p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floresiensis</a:t>
            </a:r>
            <a:r>
              <a:rPr lang="sk-SK" dirty="0"/>
              <a:t> – človek </a:t>
            </a:r>
            <a:r>
              <a:rPr lang="sk-SK" dirty="0" err="1" smtClean="0"/>
              <a:t>floreský</a:t>
            </a:r>
            <a:r>
              <a:rPr lang="sk-SK" dirty="0" smtClean="0"/>
              <a:t> 		Indonézia</a:t>
            </a:r>
          </a:p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heidelbergensis</a:t>
            </a:r>
            <a:r>
              <a:rPr lang="sk-SK" dirty="0"/>
              <a:t> – človek </a:t>
            </a:r>
            <a:r>
              <a:rPr lang="sk-SK" dirty="0" err="1" smtClean="0"/>
              <a:t>heidelberský</a:t>
            </a:r>
            <a:r>
              <a:rPr lang="sk-SK" dirty="0" smtClean="0"/>
              <a:t>   Európa </a:t>
            </a:r>
            <a:r>
              <a:rPr lang="sk-SK" dirty="0"/>
              <a:t> </a:t>
            </a:r>
            <a:endParaRPr lang="sk-SK" dirty="0" smtClean="0"/>
          </a:p>
          <a:p>
            <a:pPr marL="0" indent="0">
              <a:buNone/>
            </a:pPr>
            <a:r>
              <a:rPr lang="sk-SK" i="1" dirty="0" smtClean="0"/>
              <a:t>Homo denisova – </a:t>
            </a:r>
            <a:r>
              <a:rPr lang="sk-SK" dirty="0" err="1" smtClean="0"/>
              <a:t>Denisovan</a:t>
            </a:r>
            <a:r>
              <a:rPr lang="sk-SK" dirty="0" smtClean="0"/>
              <a:t>			Rusko</a:t>
            </a:r>
          </a:p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neanderthalensis</a:t>
            </a:r>
            <a:r>
              <a:rPr lang="sk-SK" dirty="0"/>
              <a:t> – </a:t>
            </a:r>
            <a:r>
              <a:rPr lang="sk-SK" dirty="0" smtClean="0"/>
              <a:t>Neandertálec	Nemecko</a:t>
            </a:r>
          </a:p>
          <a:p>
            <a:pPr marL="0" indent="0">
              <a:buNone/>
            </a:pPr>
            <a:r>
              <a:rPr lang="sk-SK" i="1" dirty="0" smtClean="0"/>
              <a:t>Homo </a:t>
            </a:r>
            <a:r>
              <a:rPr lang="sk-SK" i="1" dirty="0" err="1"/>
              <a:t>sapiens</a:t>
            </a:r>
            <a:r>
              <a:rPr lang="sk-SK" dirty="0"/>
              <a:t> – človek rozumný</a:t>
            </a:r>
          </a:p>
        </p:txBody>
      </p:sp>
    </p:spTree>
    <p:extLst>
      <p:ext uri="{BB962C8B-B14F-4D97-AF65-F5344CB8AC3E}">
        <p14:creationId xmlns:p14="http://schemas.microsoft.com/office/powerpoint/2010/main" val="24330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18090" y="5092304"/>
            <a:ext cx="2004960" cy="4249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k-SK" dirty="0" smtClean="0"/>
              <a:t>Homo </a:t>
            </a:r>
            <a:r>
              <a:rPr lang="sk-SK" dirty="0" err="1" smtClean="0"/>
              <a:t>georgicus</a:t>
            </a:r>
            <a:endParaRPr lang="sk-SK" dirty="0"/>
          </a:p>
        </p:txBody>
      </p:sp>
      <p:pic>
        <p:nvPicPr>
          <p:cNvPr id="2050" name="Picture 2" descr="Homo habil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84" y="0"/>
            <a:ext cx="21907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úvisiaci obr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6" y="2873637"/>
            <a:ext cx="20955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ok vyhľadávania obrázkov pre dopyt homo ergast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466" y="0"/>
            <a:ext cx="2389764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úvisiaci obrázok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556" y="2873637"/>
            <a:ext cx="218413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ýsledok vyhľadávania obrázkov pre dopyt Homo georgicus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918" y="1"/>
            <a:ext cx="2241422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Výsledok vyhľadávania obrázkov pre dopyt Homo georgicus"/>
          <p:cNvSpPr>
            <a:spLocks noChangeAspect="1" noChangeArrowheads="1"/>
          </p:cNvSpPr>
          <p:nvPr/>
        </p:nvSpPr>
        <p:spPr bwMode="auto">
          <a:xfrm>
            <a:off x="155575" y="-137160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14" descr="Výsledok vyhľadávania obrázkov pre dopyt Homo georgicus"/>
          <p:cNvSpPr>
            <a:spLocks noChangeAspect="1" noChangeArrowheads="1"/>
          </p:cNvSpPr>
          <p:nvPr/>
        </p:nvSpPr>
        <p:spPr bwMode="auto">
          <a:xfrm>
            <a:off x="307975" y="-121920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16" descr="Výsledok vyhľadávania obrázkov pre dopyt Homo georgicus"/>
          <p:cNvSpPr>
            <a:spLocks noChangeAspect="1" noChangeArrowheads="1"/>
          </p:cNvSpPr>
          <p:nvPr/>
        </p:nvSpPr>
        <p:spPr bwMode="auto">
          <a:xfrm>
            <a:off x="460375" y="-106680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18" descr="Výsledok vyhľadávania obrázkov pre dopyt Homo georgicus"/>
          <p:cNvSpPr>
            <a:spLocks noChangeAspect="1" noChangeArrowheads="1"/>
          </p:cNvSpPr>
          <p:nvPr/>
        </p:nvSpPr>
        <p:spPr bwMode="auto">
          <a:xfrm>
            <a:off x="612775" y="-91440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68" name="Picture 20" descr="Súvisiaci obráz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955" y="2873637"/>
            <a:ext cx="23812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obsahu 2"/>
          <p:cNvSpPr txBox="1">
            <a:spLocks/>
          </p:cNvSpPr>
          <p:nvPr/>
        </p:nvSpPr>
        <p:spPr>
          <a:xfrm>
            <a:off x="284214" y="5453608"/>
            <a:ext cx="1724356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 smtClean="0"/>
              <a:t>Homo </a:t>
            </a:r>
            <a:r>
              <a:rPr lang="sk-SK" dirty="0" err="1" smtClean="0"/>
              <a:t>habilis</a:t>
            </a:r>
            <a:endParaRPr lang="sk-SK" dirty="0"/>
          </a:p>
        </p:txBody>
      </p:sp>
      <p:sp>
        <p:nvSpPr>
          <p:cNvPr id="15" name="Zástupný symbol obsahu 2"/>
          <p:cNvSpPr txBox="1">
            <a:spLocks/>
          </p:cNvSpPr>
          <p:nvPr/>
        </p:nvSpPr>
        <p:spPr>
          <a:xfrm>
            <a:off x="2504170" y="5292128"/>
            <a:ext cx="1724356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 smtClean="0"/>
              <a:t>Homo </a:t>
            </a:r>
            <a:r>
              <a:rPr lang="sk-SK" dirty="0" err="1" smtClean="0"/>
              <a:t>ergaster</a:t>
            </a:r>
            <a:endParaRPr lang="sk-SK" dirty="0"/>
          </a:p>
        </p:txBody>
      </p:sp>
      <p:pic>
        <p:nvPicPr>
          <p:cNvPr id="2070" name="Picture 22" descr="Výsledok vyhľadávania obrázkov pre dopyt Homo erectu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249" y="-27384"/>
            <a:ext cx="235776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obsahu 2"/>
          <p:cNvSpPr txBox="1">
            <a:spLocks/>
          </p:cNvSpPr>
          <p:nvPr/>
        </p:nvSpPr>
        <p:spPr>
          <a:xfrm>
            <a:off x="7236296" y="6309320"/>
            <a:ext cx="1724356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 smtClean="0"/>
              <a:t>Homo </a:t>
            </a:r>
            <a:r>
              <a:rPr lang="sk-SK" dirty="0" err="1" smtClean="0"/>
              <a:t>erectus</a:t>
            </a:r>
            <a:endParaRPr lang="sk-SK" dirty="0"/>
          </a:p>
        </p:txBody>
      </p:sp>
      <p:pic>
        <p:nvPicPr>
          <p:cNvPr id="2074" name="Picture 26" descr="Súvisiaci obrázok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2873637"/>
            <a:ext cx="2301671" cy="299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8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Súvisiaci obrázok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8130" y="3383653"/>
            <a:ext cx="2213967" cy="239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82634" y="6052967"/>
            <a:ext cx="2004960" cy="4249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dirty="0" smtClean="0"/>
              <a:t>Homo denisova</a:t>
            </a:r>
            <a:endParaRPr lang="sk-SK" dirty="0"/>
          </a:p>
        </p:txBody>
      </p:sp>
      <p:sp>
        <p:nvSpPr>
          <p:cNvPr id="4" name="AutoShape 12" descr="Výsledok vyhľadávania obrázkov pre dopyt Homo georgicus"/>
          <p:cNvSpPr>
            <a:spLocks noChangeAspect="1" noChangeArrowheads="1"/>
          </p:cNvSpPr>
          <p:nvPr/>
        </p:nvSpPr>
        <p:spPr bwMode="auto">
          <a:xfrm>
            <a:off x="155575" y="-137160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14" descr="Výsledok vyhľadávania obrázkov pre dopyt Homo georgicus"/>
          <p:cNvSpPr>
            <a:spLocks noChangeAspect="1" noChangeArrowheads="1"/>
          </p:cNvSpPr>
          <p:nvPr/>
        </p:nvSpPr>
        <p:spPr bwMode="auto">
          <a:xfrm>
            <a:off x="307975" y="-121920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16" descr="Výsledok vyhľadávania obrázkov pre dopyt Homo georgicus"/>
          <p:cNvSpPr>
            <a:spLocks noChangeAspect="1" noChangeArrowheads="1"/>
          </p:cNvSpPr>
          <p:nvPr/>
        </p:nvSpPr>
        <p:spPr bwMode="auto">
          <a:xfrm>
            <a:off x="460375" y="-1066800"/>
            <a:ext cx="6010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" name="Zástupný symbol obsahu 2"/>
          <p:cNvSpPr txBox="1">
            <a:spLocks/>
          </p:cNvSpPr>
          <p:nvPr/>
        </p:nvSpPr>
        <p:spPr>
          <a:xfrm>
            <a:off x="158600" y="6128302"/>
            <a:ext cx="2012866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 smtClean="0"/>
              <a:t>Homo </a:t>
            </a:r>
            <a:r>
              <a:rPr lang="sk-SK" dirty="0" err="1" smtClean="0"/>
              <a:t>floresiensis</a:t>
            </a:r>
            <a:endParaRPr lang="sk-SK" dirty="0"/>
          </a:p>
        </p:txBody>
      </p:sp>
      <p:sp>
        <p:nvSpPr>
          <p:cNvPr id="15" name="Zástupný symbol obsahu 2"/>
          <p:cNvSpPr txBox="1">
            <a:spLocks/>
          </p:cNvSpPr>
          <p:nvPr/>
        </p:nvSpPr>
        <p:spPr>
          <a:xfrm>
            <a:off x="2504170" y="5292128"/>
            <a:ext cx="1724356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pic>
        <p:nvPicPr>
          <p:cNvPr id="4098" name="Picture 2" descr="Človek flores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2073033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2239276" y="6309320"/>
            <a:ext cx="2281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Homo </a:t>
            </a:r>
            <a:r>
              <a:rPr lang="sk-SK" dirty="0" err="1"/>
              <a:t>heidelbergensis</a:t>
            </a:r>
            <a:endParaRPr lang="sk-SK" dirty="0"/>
          </a:p>
        </p:txBody>
      </p:sp>
      <p:pic>
        <p:nvPicPr>
          <p:cNvPr id="4102" name="Picture 6" descr="Výsledok vyhľadávania obrázkov pre dopyt Homo heidelbergen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056" y="-13188"/>
            <a:ext cx="20955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ok vyhľadávania obrázkov pre dopyt Homo heidelbergensi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7928" y="2941899"/>
            <a:ext cx="1537430" cy="320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ok vyhľadávania obrázkov pre dopyt Homo denisova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035" y="1"/>
            <a:ext cx="1531898" cy="17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ýsledok vyhľadávania obrázkov pre dopyt Homo denisova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726187" y="1584927"/>
            <a:ext cx="1517854" cy="19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6739174" y="6444044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Homo </a:t>
            </a:r>
            <a:r>
              <a:rPr lang="sk-SK" dirty="0" err="1"/>
              <a:t>neanderthalensis</a:t>
            </a:r>
            <a:endParaRPr lang="sk-SK" dirty="0"/>
          </a:p>
        </p:txBody>
      </p:sp>
      <p:pic>
        <p:nvPicPr>
          <p:cNvPr id="4112" name="Picture 16" descr="Výsledok vyhľadávania obrázkov pre dopyt Homo neanderthalensi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27669"/>
            <a:ext cx="2328147" cy="296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Súvisiaci obrázok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607" y="2996952"/>
            <a:ext cx="2250004" cy="337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2439166"/>
            <a:ext cx="1359210" cy="359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cdn.britannica.com/36/79536-050-BE1C475B/human-lineage-hominins-members-lineages-apes-interpretation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17" y="620688"/>
            <a:ext cx="9036496" cy="52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2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Súvisiaci obrázo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79248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 smtClean="0"/>
              <a:t>Animácie a obrázky celej histórie Zeme:</a:t>
            </a:r>
            <a:endParaRPr lang="sk-SK" sz="2000" dirty="0" smtClean="0">
              <a:hlinkClick r:id="rId2"/>
            </a:endParaRPr>
          </a:p>
          <a:p>
            <a:pPr marL="0" indent="0">
              <a:buNone/>
            </a:pPr>
            <a:r>
              <a:rPr lang="sk-SK" sz="2000" dirty="0" smtClean="0">
                <a:hlinkClick r:id="rId2"/>
              </a:rPr>
              <a:t>https</a:t>
            </a:r>
            <a:r>
              <a:rPr lang="sk-SK" sz="2000" dirty="0">
                <a:hlinkClick r:id="rId2"/>
              </a:rPr>
              <a:t>://</a:t>
            </a:r>
            <a:r>
              <a:rPr lang="sk-SK" sz="2000" dirty="0" smtClean="0">
                <a:hlinkClick r:id="rId2"/>
              </a:rPr>
              <a:t>www.youtube.com/watch?v=1lfOTF4MjaU&amp;list=PLZFljdk_R2dZ6FltWKg-UyzBj7mtr9X0F</a:t>
            </a:r>
            <a:endParaRPr lang="sk-SK" sz="2000" dirty="0" smtClean="0"/>
          </a:p>
          <a:p>
            <a:pPr marL="0" indent="0">
              <a:buNone/>
            </a:pPr>
            <a:r>
              <a:rPr lang="sk-SK" sz="2000" dirty="0" smtClean="0"/>
              <a:t>Zem v budúcnosti:</a:t>
            </a:r>
          </a:p>
          <a:p>
            <a:pPr marL="0" indent="0">
              <a:buNone/>
            </a:pPr>
            <a:r>
              <a:rPr lang="sk-SK" sz="2000" dirty="0">
                <a:hlinkClick r:id="rId3"/>
              </a:rPr>
              <a:t>https://</a:t>
            </a:r>
            <a:r>
              <a:rPr lang="sk-SK" sz="2000" dirty="0" smtClean="0">
                <a:hlinkClick r:id="rId3"/>
              </a:rPr>
              <a:t>www.youtube.com/watch?v=bQywDr-btz4</a:t>
            </a:r>
            <a:r>
              <a:rPr lang="sk-SK" sz="2000" dirty="0" smtClean="0"/>
              <a:t> </a:t>
            </a:r>
          </a:p>
          <a:p>
            <a:pPr marL="0" indent="0">
              <a:buNone/>
            </a:pPr>
            <a:r>
              <a:rPr lang="sk-SK" sz="2000" dirty="0">
                <a:hlinkClick r:id="rId4"/>
              </a:rPr>
              <a:t>https://</a:t>
            </a:r>
            <a:r>
              <a:rPr lang="sk-SK" sz="2000" dirty="0" smtClean="0">
                <a:hlinkClick r:id="rId4"/>
              </a:rPr>
              <a:t>www.youtube.com/watch?v=hos7w8xrcEs</a:t>
            </a:r>
            <a:r>
              <a:rPr lang="sk-SK" sz="2000" dirty="0" smtClean="0"/>
              <a:t> </a:t>
            </a:r>
          </a:p>
          <a:p>
            <a:pPr marL="0" indent="0">
              <a:buNone/>
            </a:pPr>
            <a:r>
              <a:rPr lang="sk-SK" sz="2000" dirty="0" err="1" smtClean="0"/>
              <a:t>Ice</a:t>
            </a:r>
            <a:r>
              <a:rPr lang="sk-SK" sz="2000" dirty="0" smtClean="0"/>
              <a:t> </a:t>
            </a:r>
            <a:r>
              <a:rPr lang="sk-SK" sz="2000" dirty="0" err="1" smtClean="0"/>
              <a:t>Age</a:t>
            </a:r>
            <a:r>
              <a:rPr lang="sk-SK" sz="2000" dirty="0"/>
              <a:t>: </a:t>
            </a:r>
            <a:r>
              <a:rPr lang="sk-SK" sz="2000" dirty="0">
                <a:hlinkClick r:id="rId5"/>
              </a:rPr>
              <a:t>https://</a:t>
            </a:r>
            <a:r>
              <a:rPr lang="sk-SK" sz="2000" dirty="0" smtClean="0">
                <a:hlinkClick r:id="rId5"/>
              </a:rPr>
              <a:t>www.youtube.com/watch?v=zocutif0cQY&amp;t=24s</a:t>
            </a:r>
            <a:r>
              <a:rPr lang="sk-SK" sz="2000" dirty="0" smtClean="0"/>
              <a:t> </a:t>
            </a:r>
            <a:endParaRPr lang="sk-S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/>
          <a:lstStyle/>
          <a:p>
            <a:r>
              <a:rPr lang="sk-SK" b="1" dirty="0" err="1" smtClean="0"/>
              <a:t>Stromatolity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1740940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Prvé zelené organizmy: </a:t>
            </a:r>
            <a:r>
              <a:rPr lang="sk-SK" dirty="0" err="1" smtClean="0"/>
              <a:t>sinice</a:t>
            </a:r>
            <a:endParaRPr lang="sk-SK" dirty="0" smtClean="0"/>
          </a:p>
          <a:p>
            <a:r>
              <a:rPr lang="sk-SK" dirty="0" smtClean="0"/>
              <a:t>Utvárajú dodnes kamenné útvary v teplom plytkom mori</a:t>
            </a:r>
            <a:endParaRPr lang="sk-SK" dirty="0"/>
          </a:p>
        </p:txBody>
      </p:sp>
      <p:pic>
        <p:nvPicPr>
          <p:cNvPr id="3076" name="Picture 4" descr="Súvisiaci obrázo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2" y="3341140"/>
            <a:ext cx="4696974" cy="35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ok vyhľadávania obrázkov pre dopyt stromatoli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930" y="1"/>
            <a:ext cx="4577069" cy="3429000"/>
          </a:xfrm>
          <a:prstGeom prst="rect">
            <a:avLst/>
          </a:prstGeom>
          <a:noFill/>
        </p:spPr>
      </p:pic>
      <p:pic>
        <p:nvPicPr>
          <p:cNvPr id="4100" name="Picture 4" descr="http://www.wmnh.com/alga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098917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1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 fontScale="90000"/>
          </a:bodyPr>
          <a:lstStyle/>
          <a:p>
            <a:r>
              <a:rPr lang="sk-SK" dirty="0" err="1" smtClean="0"/>
              <a:t>Ediacarská</a:t>
            </a:r>
            <a:r>
              <a:rPr lang="sk-SK" dirty="0" smtClean="0"/>
              <a:t> fauna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12160" y="1600201"/>
            <a:ext cx="2674640" cy="221504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k-SK" dirty="0" smtClean="0"/>
              <a:t>Mnohobunkové živočíchy bez pevnej schránky</a:t>
            </a:r>
          </a:p>
          <a:p>
            <a:pPr marL="0" indent="0">
              <a:buNone/>
            </a:pPr>
            <a:r>
              <a:rPr lang="sk-SK" dirty="0" smtClean="0"/>
              <a:t>Žili prisadnuté v mori, alebo sa pohybovali po dne</a:t>
            </a:r>
          </a:p>
          <a:p>
            <a:pPr marL="0" indent="0">
              <a:buNone/>
            </a:pPr>
            <a:r>
              <a:rPr lang="sk-SK" dirty="0" smtClean="0"/>
              <a:t>Zachované v skamenenej morskej usadenine – </a:t>
            </a:r>
            <a:r>
              <a:rPr lang="sk-SK" dirty="0" err="1" smtClean="0"/>
              <a:t>Ediacara</a:t>
            </a:r>
            <a:r>
              <a:rPr lang="sk-SK" dirty="0" smtClean="0"/>
              <a:t> </a:t>
            </a:r>
            <a:r>
              <a:rPr lang="sk-SK" dirty="0" err="1" smtClean="0"/>
              <a:t>Hills</a:t>
            </a:r>
            <a:r>
              <a:rPr lang="sk-SK" dirty="0" smtClean="0"/>
              <a:t>, Austrália</a:t>
            </a:r>
            <a:endParaRPr lang="sk-SK" dirty="0"/>
          </a:p>
        </p:txBody>
      </p:sp>
      <p:pic>
        <p:nvPicPr>
          <p:cNvPr id="2050" name="Picture 2" descr="Ediacaran biota - Wikipedi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40151" cy="39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nice image of the Ediacara biota : ediaca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815246"/>
            <a:ext cx="4932040" cy="304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431541" y="3996045"/>
            <a:ext cx="3456384" cy="82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dirty="0" err="1" smtClean="0"/>
              <a:t>Charnia</a:t>
            </a:r>
            <a:r>
              <a:rPr lang="sk-SK" dirty="0" smtClean="0"/>
              <a:t>	Medúzy</a:t>
            </a:r>
          </a:p>
        </p:txBody>
      </p:sp>
      <p:pic>
        <p:nvPicPr>
          <p:cNvPr id="2056" name="Picture 8" descr="Charnia - Wikipedi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86356" y="3732145"/>
            <a:ext cx="1946754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err="1"/>
              <a:t>Dickinsonia</a:t>
            </a:r>
            <a:endParaRPr lang="sk-SK" dirty="0"/>
          </a:p>
        </p:txBody>
      </p:sp>
      <p:pic>
        <p:nvPicPr>
          <p:cNvPr id="1028" name="Picture 4" descr="Redox in the Rise and Fall of the Ediacara Biota | News | Astro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Wee Blue Coo Science Archeology Dickinsonia Ediacaran Biota  Fossil Unframed Wall Art Print Poster Home Decor Premium: Home &amp; Kitche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581230"/>
            <a:ext cx="3203848" cy="42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aleoexhibit: Dickinsonia from the Ediacara biot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92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Prvohory – Paleozoikum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 smtClean="0"/>
              <a:t>543 – 250 miliónov rokov</a:t>
            </a:r>
          </a:p>
          <a:p>
            <a:r>
              <a:rPr lang="sk-SK" dirty="0" smtClean="0"/>
              <a:t>V atmosfére sa objavuje O</a:t>
            </a:r>
            <a:r>
              <a:rPr lang="sk-SK" baseline="-25000" dirty="0" smtClean="0"/>
              <a:t>2</a:t>
            </a:r>
            <a:r>
              <a:rPr lang="sk-SK" dirty="0" smtClean="0"/>
              <a:t> – živočíchy môžu dýchať</a:t>
            </a:r>
          </a:p>
          <a:p>
            <a:r>
              <a:rPr lang="sk-SK" dirty="0" smtClean="0"/>
              <a:t>Explózia života – vzniká väčšina živočíšnych druhov</a:t>
            </a:r>
          </a:p>
          <a:p>
            <a:r>
              <a:rPr lang="sk-SK" dirty="0" smtClean="0"/>
              <a:t>Ozónová vrstva – umožní rastlinám vyjsť na súš</a:t>
            </a:r>
          </a:p>
          <a:p>
            <a:pPr marL="0" indent="0">
              <a:buNone/>
            </a:pPr>
            <a:r>
              <a:rPr lang="sk-SK" dirty="0"/>
              <a:t>Kambrium</a:t>
            </a:r>
          </a:p>
          <a:p>
            <a:pPr marL="0" indent="0">
              <a:buNone/>
            </a:pPr>
            <a:r>
              <a:rPr lang="sk-SK" dirty="0" smtClean="0"/>
              <a:t>Ordovik</a:t>
            </a:r>
          </a:p>
          <a:p>
            <a:pPr marL="0" indent="0">
              <a:buNone/>
            </a:pPr>
            <a:r>
              <a:rPr lang="sk-SK" dirty="0" smtClean="0"/>
              <a:t>Silúr</a:t>
            </a:r>
          </a:p>
          <a:p>
            <a:pPr marL="0" indent="0">
              <a:buNone/>
            </a:pPr>
            <a:r>
              <a:rPr lang="sk-SK" dirty="0" smtClean="0"/>
              <a:t>Devón</a:t>
            </a:r>
          </a:p>
          <a:p>
            <a:pPr marL="0" indent="0">
              <a:buNone/>
            </a:pPr>
            <a:r>
              <a:rPr lang="sk-SK" dirty="0" smtClean="0"/>
              <a:t>Karbón </a:t>
            </a:r>
          </a:p>
          <a:p>
            <a:pPr marL="0" indent="0">
              <a:buNone/>
            </a:pPr>
            <a:r>
              <a:rPr lang="sk-SK" dirty="0" smtClean="0"/>
              <a:t>Perm </a:t>
            </a:r>
          </a:p>
          <a:p>
            <a:r>
              <a:rPr lang="sk-SK" dirty="0" smtClean="0"/>
              <a:t>Na konci: silná sopečná činnosť, možno meteority, vymieranie druhov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37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213762" y="116632"/>
            <a:ext cx="3473037" cy="6741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dirty="0" smtClean="0"/>
              <a:t>KAMBRIUM</a:t>
            </a:r>
          </a:p>
          <a:p>
            <a:r>
              <a:rPr lang="sk-SK" sz="2800" dirty="0" smtClean="0"/>
              <a:t>600 – 500 mil. rokov</a:t>
            </a:r>
          </a:p>
          <a:p>
            <a:r>
              <a:rPr lang="sk-SK" sz="2800" dirty="0" smtClean="0"/>
              <a:t>Bezstavovce v mori</a:t>
            </a:r>
          </a:p>
          <a:p>
            <a:r>
              <a:rPr lang="sk-SK" sz="2800" dirty="0" err="1" smtClean="0"/>
              <a:t>Trilobity</a:t>
            </a:r>
            <a:r>
              <a:rPr lang="sk-SK" sz="2800" dirty="0" smtClean="0"/>
              <a:t>, mäkkýše</a:t>
            </a:r>
          </a:p>
          <a:p>
            <a:endParaRPr lang="sk-SK" sz="2800" dirty="0"/>
          </a:p>
          <a:p>
            <a:endParaRPr lang="sk-SK" sz="2800" dirty="0" smtClean="0"/>
          </a:p>
          <a:p>
            <a:pPr marL="0" indent="0">
              <a:buNone/>
            </a:pPr>
            <a:endParaRPr lang="sk-SK" sz="2800" b="1" dirty="0" smtClean="0"/>
          </a:p>
          <a:p>
            <a:pPr marL="0" indent="0">
              <a:buNone/>
            </a:pPr>
            <a:endParaRPr lang="sk-SK" sz="2800" b="1" dirty="0"/>
          </a:p>
          <a:p>
            <a:pPr marL="0" indent="0">
              <a:buNone/>
            </a:pPr>
            <a:endParaRPr lang="sk-SK" sz="2800" b="1" dirty="0" smtClean="0"/>
          </a:p>
        </p:txBody>
      </p:sp>
      <p:pic>
        <p:nvPicPr>
          <p:cNvPr id="4" name="Picture 4" descr="https://encyklopediapoznania.sk/data/historia/_dejiny_sveta/01/kambriu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34" y="18758"/>
            <a:ext cx="5193729" cy="39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yklopediapoznania.sk/data/historia/_dejiny_sveta/01/paleozoik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909125"/>
            <a:ext cx="4860032" cy="29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ilobiti potravou predátorů? – 21stoleti.c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3600400" cy="27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ilobitler ve Özellikler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204864"/>
            <a:ext cx="2736304" cy="15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642</Words>
  <Application>Microsoft Office PowerPoint</Application>
  <PresentationFormat>Prezentácia na obrazovke (4:3)</PresentationFormat>
  <Paragraphs>145</Paragraphs>
  <Slides>46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46</vt:i4>
      </vt:variant>
    </vt:vector>
  </HeadingPairs>
  <TitlesOfParts>
    <vt:vector size="47" baseType="lpstr">
      <vt:lpstr>Motív Office</vt:lpstr>
      <vt:lpstr>História Zeme </vt:lpstr>
      <vt:lpstr>Vznik vesmíru Predgeologické obdobie</vt:lpstr>
      <vt:lpstr>Prahory – Prekambrium </vt:lpstr>
      <vt:lpstr>Starohory – Kambrium </vt:lpstr>
      <vt:lpstr>Stromatolity</vt:lpstr>
      <vt:lpstr>Ediacarská fauna</vt:lpstr>
      <vt:lpstr>Prezentácia programu PowerPoint</vt:lpstr>
      <vt:lpstr>Prvohory – Paleozoikum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Druhohory – Mezozoikum </vt:lpstr>
      <vt:lpstr>Prezentácia programu PowerPoint</vt:lpstr>
      <vt:lpstr>Amonit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Treťohory – Terciér</vt:lpstr>
      <vt:lpstr>Prezentácia programu PowerPoint</vt:lpstr>
      <vt:lpstr>Prezentácia programu PowerPoint</vt:lpstr>
      <vt:lpstr>Prezentácia programu PowerPoint</vt:lpstr>
      <vt:lpstr>Prezentácia programu PowerPoint</vt:lpstr>
      <vt:lpstr>Štvrtohory – Kvartér</vt:lpstr>
      <vt:lpstr>Prezentácia programu PowerPoint</vt:lpstr>
      <vt:lpstr>Prezentácia programu PowerPoint</vt:lpstr>
      <vt:lpstr>Prezentácia programu PowerPoint</vt:lpstr>
      <vt:lpstr>Prezentácia programu PowerPoint</vt:lpstr>
      <vt:lpstr>Australopithecus </vt:lpstr>
      <vt:lpstr>Homo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Zeme</dc:title>
  <dc:creator>Katka Radvanská</dc:creator>
  <cp:lastModifiedBy>Katka Radvanska</cp:lastModifiedBy>
  <cp:revision>90</cp:revision>
  <dcterms:created xsi:type="dcterms:W3CDTF">2019-10-08T19:10:14Z</dcterms:created>
  <dcterms:modified xsi:type="dcterms:W3CDTF">2021-10-07T09:06:38Z</dcterms:modified>
</cp:coreProperties>
</file>