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3" r:id="rId5"/>
    <p:sldId id="274" r:id="rId6"/>
    <p:sldId id="275" r:id="rId7"/>
    <p:sldId id="276" r:id="rId8"/>
    <p:sldId id="268" r:id="rId9"/>
    <p:sldId id="277" r:id="rId10"/>
    <p:sldId id="278" r:id="rId11"/>
    <p:sldId id="286" r:id="rId12"/>
    <p:sldId id="259" r:id="rId13"/>
    <p:sldId id="285" r:id="rId14"/>
    <p:sldId id="288" r:id="rId15"/>
    <p:sldId id="261" r:id="rId16"/>
    <p:sldId id="272" r:id="rId17"/>
    <p:sldId id="262" r:id="rId18"/>
    <p:sldId id="265" r:id="rId19"/>
    <p:sldId id="266" r:id="rId20"/>
    <p:sldId id="260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FE1F-3237-4B2C-9E02-6B91E500D1EA}" type="datetimeFigureOut">
              <a:rPr lang="sk-SK" smtClean="0"/>
              <a:t>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8AC8-426F-441E-B02A-468ACFDC294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2ahUKEwiS5LfytcfhAhVJyKQKHfCICnwQjRx6BAgBEAU&amp;url=http://femme.sk/index.php/zdravie/zdravotne-info/item/9337-su-tuky-skodlive&amp;psig=AOvVaw259MhP2qFWvP3jw-WolRQ9&amp;ust=155505081997170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2ahUKEwj5nb_9tsfhAhVSzaQKHb9gC2kQjRx6BAgBEAU&amp;url=https://encyklopedia.akv.sk/clanky/rastlinne-tuky-su-opat-stale-zdravsie/&amp;psig=AOvVaw2rrutFS0wLO2Ff7vgEgOo7&amp;ust=15550509145783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source=images&amp;cd=&amp;cad=rja&amp;uact=8&amp;ved=2ahUKEwies42Ht8fhAhVPDuwKHdhjABEQjRx6BAgBEAU&amp;url=http://www.opotravinach.sk/sciences/view/RASTLINN%C3%89%20tuky&amp;psig=AOvVaw2rrutFS0wLO2Ff7vgEgOo7&amp;ust=155505091457836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6.jpeg"/><Relationship Id="rId10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/url?sa=i&amp;rct=j&amp;q=&amp;esrc=s&amp;source=images&amp;cd=&amp;ved=2ahUKEwi9w_6ruMfhAhUONOwKHaw6AtoQjRx6BAgBEAU&amp;url=/url?sa%3Di%26rct%3Dj%26q%3D%26esrc%3Ds%26source%3Dimages%26cd%3D%26ved%3D%26url%3Dhttps://www.dtest.sk/test/penny-rostlinny-tuk-na-smazeni/53292%26psig%3DAOvVaw2nRyWa3EQojP5Sf01QeFYQ%26ust%3D1555051412525857&amp;psig=AOvVaw2nRyWa3EQojP5Sf01QeFYQ&amp;ust=15550514125258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sk-SK" b="1" dirty="0" smtClean="0"/>
              <a:t>TUKY – LIPIDY 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Výsledok vyhľadávania obrázkov pre dopyt tuk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500826" cy="346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Trans-fat Containing Triglyceride (elaidyl Stearyl Oleyl Triglyceride),..  Stock Photo, Picture And Royalty Free Image. Image 18805910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63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iglyceride Molecular Structure Stock Illustrations – 227 Triglyceride  Molecular Structure Stock Illustrations, Vectors &amp; Clipart - Dreamsti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5325716" cy="39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glyceride molecule - Stock Image - F004/7431 - Science Photo Librar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312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4532"/>
            <a:ext cx="2254147" cy="35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379" y="830790"/>
            <a:ext cx="5847115" cy="346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11560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Nasýtené</a:t>
            </a:r>
          </a:p>
          <a:p>
            <a:r>
              <a:rPr lang="sk-SK" dirty="0" smtClean="0"/>
              <a:t>Tuhé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724128" y="448846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Nenasýtené</a:t>
            </a:r>
          </a:p>
          <a:p>
            <a:r>
              <a:rPr lang="sk-SK" dirty="0" smtClean="0"/>
              <a:t>Kvapalné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17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VLASTNOSTI LIPIDOV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Závisia od toho, aké mastné kyseliny sú pripojené ku </a:t>
            </a:r>
            <a:r>
              <a:rPr lang="sk-SK" dirty="0" err="1" smtClean="0"/>
              <a:t>glycerolu</a:t>
            </a:r>
            <a:endParaRPr lang="sk-SK" dirty="0" smtClean="0"/>
          </a:p>
          <a:p>
            <a:r>
              <a:rPr lang="sk-SK" dirty="0" smtClean="0"/>
              <a:t>Kvapalné, polotuhé, tuhé</a:t>
            </a:r>
          </a:p>
          <a:p>
            <a:r>
              <a:rPr lang="sk-SK" b="1" dirty="0" smtClean="0"/>
              <a:t>Vysoká teplota varu</a:t>
            </a:r>
            <a:r>
              <a:rPr lang="sk-SK" dirty="0" smtClean="0"/>
              <a:t>: ťažko sa vyparujú = sú mastné	</a:t>
            </a:r>
          </a:p>
          <a:p>
            <a:r>
              <a:rPr lang="sk-SK" b="1" dirty="0" smtClean="0"/>
              <a:t>Molekula </a:t>
            </a:r>
            <a:r>
              <a:rPr lang="sk-SK" b="1" dirty="0"/>
              <a:t>tuku je </a:t>
            </a:r>
            <a:r>
              <a:rPr lang="sk-SK" b="1" dirty="0" smtClean="0"/>
              <a:t>nepolárna</a:t>
            </a:r>
            <a:r>
              <a:rPr lang="sk-SK" dirty="0" smtClean="0"/>
              <a:t>: </a:t>
            </a:r>
            <a:r>
              <a:rPr lang="sk-SK" dirty="0"/>
              <a:t>n</a:t>
            </a:r>
            <a:r>
              <a:rPr lang="sk-SK" dirty="0" smtClean="0"/>
              <a:t>emiešajú </a:t>
            </a:r>
            <a:r>
              <a:rPr lang="sk-SK" dirty="0"/>
              <a:t>sa s vodou</a:t>
            </a:r>
            <a:endParaRPr lang="sk-SK" dirty="0" smtClean="0"/>
          </a:p>
          <a:p>
            <a:r>
              <a:rPr lang="sk-SK" b="1" dirty="0" smtClean="0"/>
              <a:t>Majú nižšiu hustotu ako voda</a:t>
            </a:r>
            <a:r>
              <a:rPr lang="sk-SK" dirty="0" smtClean="0"/>
              <a:t>: plávajú na povrchu </a:t>
            </a:r>
          </a:p>
          <a:p>
            <a:pPr>
              <a:buNone/>
            </a:pPr>
            <a:endParaRPr lang="sk-SK" b="1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1944216" cy="200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2016224" cy="19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85334"/>
            <a:ext cx="3254466" cy="16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854" y="2852936"/>
            <a:ext cx="3814055" cy="339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248057" cy="31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51520" y="22768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/>
              <a:t>m</a:t>
            </a:r>
            <a:r>
              <a:rPr lang="sk-SK" sz="1400" b="1" dirty="0" smtClean="0"/>
              <a:t>olekuly tuku sa odpudzujú od molekúl vody</a:t>
            </a:r>
            <a:endParaRPr lang="sk-SK" sz="1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2699792" y="225429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 smtClean="0"/>
              <a:t>micela</a:t>
            </a:r>
            <a:endParaRPr lang="sk-SK" sz="20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611560" y="616530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Bunková membrána – BUNKA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3791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sk-SK" b="1" dirty="0"/>
              <a:t>TYPY LIPIDOV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15405"/>
            <a:ext cx="19442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OLEJE</a:t>
            </a:r>
          </a:p>
          <a:p>
            <a:pPr marL="0" indent="0" algn="ctr">
              <a:buNone/>
            </a:pPr>
            <a:r>
              <a:rPr lang="sk-SK" sz="2000" dirty="0" smtClean="0"/>
              <a:t>Nenasýtené</a:t>
            </a:r>
          </a:p>
          <a:p>
            <a:pPr marL="0" indent="0" algn="ctr">
              <a:buNone/>
            </a:pPr>
            <a:r>
              <a:rPr lang="sk-SK" sz="2000" dirty="0" smtClean="0"/>
              <a:t>Tekuté </a:t>
            </a:r>
            <a:endParaRPr lang="sk-SK" sz="2800" dirty="0" smtClean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339752" y="2107389"/>
            <a:ext cx="252028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TUKY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Nasýtené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Tuhé </a:t>
            </a:r>
            <a:endParaRPr lang="sk-SK" sz="20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860032" y="2168028"/>
            <a:ext cx="2160240" cy="427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VOSKY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Tuhé </a:t>
            </a:r>
          </a:p>
        </p:txBody>
      </p:sp>
      <p:cxnSp>
        <p:nvCxnSpPr>
          <p:cNvPr id="6" name="Rovná spojovacia šípka 5"/>
          <p:cNvCxnSpPr/>
          <p:nvPr/>
        </p:nvCxnSpPr>
        <p:spPr>
          <a:xfrm>
            <a:off x="5256076" y="1144981"/>
            <a:ext cx="396044" cy="8438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1475656" y="1144981"/>
            <a:ext cx="864096" cy="769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>
            <a:off x="3678285" y="1144981"/>
            <a:ext cx="245643" cy="7693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6444208" y="1082721"/>
            <a:ext cx="882866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obsahu 2"/>
          <p:cNvSpPr txBox="1">
            <a:spLocks/>
          </p:cNvSpPr>
          <p:nvPr/>
        </p:nvSpPr>
        <p:spPr>
          <a:xfrm>
            <a:off x="6983760" y="1914331"/>
            <a:ext cx="2160240" cy="42712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 smtClean="0">
                <a:solidFill>
                  <a:srgbClr val="FFC000"/>
                </a:solidFill>
              </a:rPr>
              <a:t>BUNKOVÉ MEMBRÁNY</a:t>
            </a:r>
          </a:p>
        </p:txBody>
      </p:sp>
    </p:spTree>
    <p:extLst>
      <p:ext uri="{BB962C8B-B14F-4D97-AF65-F5344CB8AC3E}">
        <p14:creationId xmlns:p14="http://schemas.microsoft.com/office/powerpoint/2010/main" val="42670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78098"/>
          </a:xfrm>
        </p:spPr>
        <p:txBody>
          <a:bodyPr>
            <a:normAutofit/>
          </a:bodyPr>
          <a:lstStyle/>
          <a:p>
            <a:r>
              <a:rPr lang="sk-SK" b="1" dirty="0" smtClean="0"/>
              <a:t>OLEJE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664297"/>
          </a:xfrm>
        </p:spPr>
        <p:txBody>
          <a:bodyPr/>
          <a:lstStyle/>
          <a:p>
            <a:r>
              <a:rPr lang="sk-SK" dirty="0" smtClean="0"/>
              <a:t>Tekuté tuky</a:t>
            </a:r>
          </a:p>
          <a:p>
            <a:r>
              <a:rPr lang="sk-SK" dirty="0" smtClean="0"/>
              <a:t>Obsahujú nenasýtené mastné kyseliny</a:t>
            </a:r>
          </a:p>
          <a:p>
            <a:r>
              <a:rPr lang="sk-SK" dirty="0" smtClean="0"/>
              <a:t>Získavajú sa lisovaním rastlinných semien</a:t>
            </a:r>
          </a:p>
          <a:p>
            <a:r>
              <a:rPr lang="sk-SK" dirty="0" smtClean="0"/>
              <a:t>Slnečnicový, repkový, olivový, ľanový, makový</a:t>
            </a:r>
            <a:endParaRPr lang="sk-SK" dirty="0"/>
          </a:p>
        </p:txBody>
      </p:sp>
      <p:pic>
        <p:nvPicPr>
          <p:cNvPr id="4" name="Picture 4" descr="Výsledok vyhľadávania obrázkov pre dopyt tuk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52" y="3284984"/>
            <a:ext cx="4762500" cy="3181350"/>
          </a:xfrm>
          <a:prstGeom prst="rect">
            <a:avLst/>
          </a:prstGeom>
          <a:noFill/>
        </p:spPr>
      </p:pic>
      <p:pic>
        <p:nvPicPr>
          <p:cNvPr id="5" name="Picture 6" descr="Výsledok vyhľadávania obrázkov pre dopyt tuk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42159"/>
            <a:ext cx="40195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JK špeciálne rastlinné oleje - TaPnovink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436"/>
            <a:ext cx="3707904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ozor na rastlinné oleje. Uvoľňujú sa z nich rakovinotvorné látky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242" y="3414151"/>
            <a:ext cx="5269416" cy="34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es graines - Fée des Recett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7" y="19437"/>
            <a:ext cx="4559300" cy="34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TUHÉ RASTLINNÉ TUKY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972816"/>
          </a:xfrm>
        </p:spPr>
        <p:txBody>
          <a:bodyPr/>
          <a:lstStyle/>
          <a:p>
            <a:r>
              <a:rPr lang="sk-SK" dirty="0" smtClean="0"/>
              <a:t>Tuhé tuky</a:t>
            </a:r>
            <a:endParaRPr lang="sk-SK" dirty="0"/>
          </a:p>
          <a:p>
            <a:r>
              <a:rPr lang="sk-SK" dirty="0"/>
              <a:t>Obsahujú </a:t>
            </a:r>
            <a:r>
              <a:rPr lang="sk-SK" dirty="0" smtClean="0"/>
              <a:t>nasýtené </a:t>
            </a:r>
            <a:r>
              <a:rPr lang="sk-SK" dirty="0"/>
              <a:t>mastné kyseliny </a:t>
            </a:r>
            <a:endParaRPr lang="sk-SK" dirty="0" smtClean="0"/>
          </a:p>
          <a:p>
            <a:r>
              <a:rPr lang="sk-SK" dirty="0" smtClean="0"/>
              <a:t>Kokosový tuk, kakaové maslo, </a:t>
            </a:r>
            <a:r>
              <a:rPr lang="sk-SK" dirty="0" err="1" smtClean="0"/>
              <a:t>bambucké</a:t>
            </a:r>
            <a:r>
              <a:rPr lang="sk-SK" dirty="0" smtClean="0"/>
              <a:t> maslo</a:t>
            </a:r>
            <a:endParaRPr lang="sk-SK" dirty="0"/>
          </a:p>
        </p:txBody>
      </p:sp>
      <p:pic>
        <p:nvPicPr>
          <p:cNvPr id="2050" name="Picture 2" descr="Kokosový tuk, extra panenský lisovaný za studena BIO 400ml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29000"/>
            <a:ext cx="2633861" cy="31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kaové maslo BIO RAW 300g - BioPonuka.s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47130"/>
            <a:ext cx="2592288" cy="30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rity Vision Bio Bambucké máslo 100 ml alternatívy - Heureka.s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540308"/>
            <a:ext cx="3131840" cy="29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Natur Farm Kačacia masť škvarená 400 g - Tesco Potravin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36747"/>
            <a:ext cx="2486844" cy="24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ŽIVOČÍŠNE TUKY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sk-SK" dirty="0" smtClean="0"/>
              <a:t>Tuhé tuky</a:t>
            </a:r>
          </a:p>
          <a:p>
            <a:r>
              <a:rPr lang="sk-SK" dirty="0" smtClean="0"/>
              <a:t>Podkožná zásoba energie živočíchov</a:t>
            </a:r>
          </a:p>
          <a:p>
            <a:r>
              <a:rPr lang="sk-SK" dirty="0" smtClean="0"/>
              <a:t>Bravčový masť, slanina, hovädzí loj, jelení loj, kurací tuk, kačacia, husacia masť, sadlo</a:t>
            </a:r>
            <a:endParaRPr lang="sk-SK" dirty="0"/>
          </a:p>
        </p:txBody>
      </p:sp>
      <p:pic>
        <p:nvPicPr>
          <p:cNvPr id="6146" name="Picture 2" descr="Čo je zdravšie? Masť alebo olej? - Mňamky-Recepty.s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81529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bré rady, nápady, Dobrá rada.s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878" y="4281529"/>
            <a:ext cx="2442170" cy="18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vädzí loj - Gastro-Genius E-sho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9" y="4277258"/>
            <a:ext cx="2160240" cy="180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gina Jelení loj originál pomáda na pery 13g | Pilulka.sk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8212" y="4281529"/>
            <a:ext cx="1790700" cy="18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ŽIVOČÍŠNY OLEJ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54076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Tekuté tuky – sú zdravšie, obsahujú veľa nenasýtených mastných kyselín</a:t>
            </a:r>
          </a:p>
          <a:p>
            <a:r>
              <a:rPr lang="sk-SK" dirty="0" smtClean="0"/>
              <a:t>Rybí tuk / olej, mastné ryby – losos, tuniak, kapor</a:t>
            </a:r>
            <a:endParaRPr lang="sk-SK" dirty="0"/>
          </a:p>
        </p:txBody>
      </p:sp>
      <p:pic>
        <p:nvPicPr>
          <p:cNvPr id="7170" name="Picture 2" descr="Biotter Pharma Rybí tuk s vitamínmi a Omega-3 kyselinami 3 x 60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9719" y="9922"/>
            <a:ext cx="2016224" cy="18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itaHarmony Rybí olej Omega 3 1000 mg 150 tabliet — Heureka.s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9719" y="3212976"/>
            <a:ext cx="1823053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acientom s artritídou prinášajú úľavu mastné ryby - Zdravá výživa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1048"/>
            <a:ext cx="4572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Test: Giana Tresčí játra ve vlastním oleji - výsledky testu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816424" cy="2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LIPIDY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Organické zlúčeniny zložené z C, O, H</a:t>
            </a:r>
          </a:p>
          <a:p>
            <a:pPr lvl="1"/>
            <a:r>
              <a:rPr lang="sk-SK" dirty="0" smtClean="0"/>
              <a:t>Zlúčeniny </a:t>
            </a:r>
            <a:r>
              <a:rPr lang="sk-SK" dirty="0" err="1" smtClean="0"/>
              <a:t>glycerolu</a:t>
            </a:r>
            <a:r>
              <a:rPr lang="sk-SK" dirty="0" smtClean="0"/>
              <a:t> a troch mastných kyselín</a:t>
            </a:r>
          </a:p>
          <a:p>
            <a:r>
              <a:rPr lang="sk-SK" dirty="0" smtClean="0"/>
              <a:t>Tvoria sa v rastlinách a živočíchoch</a:t>
            </a:r>
          </a:p>
          <a:p>
            <a:r>
              <a:rPr lang="sk-SK" dirty="0" smtClean="0"/>
              <a:t>Zásobné látky v organizmoch – uložená energia</a:t>
            </a:r>
          </a:p>
          <a:p>
            <a:r>
              <a:rPr lang="sk-SK" dirty="0" smtClean="0"/>
              <a:t>Vznikajú zo sacharidov, ukladajú sa ako tuky, môžu sa premieňať na sacharidy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sk-SK" b="1" dirty="0" smtClean="0"/>
              <a:t>MASLO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066340"/>
            <a:ext cx="4680520" cy="16561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 smtClean="0"/>
              <a:t>Tuk získaný z mlieka, obsahuje 82% tuku</a:t>
            </a:r>
          </a:p>
          <a:p>
            <a:pPr lvl="2"/>
            <a:r>
              <a:rPr lang="sk-SK" dirty="0" smtClean="0"/>
              <a:t>obsahuje aj bielkoviny a vodu</a:t>
            </a:r>
          </a:p>
        </p:txBody>
      </p:sp>
      <p:pic>
        <p:nvPicPr>
          <p:cNvPr id="8196" name="Picture 4" descr="Maslo nie je vhodné jesť každý deň, skúste masť ako súčasť zdravej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45" y="4509120"/>
            <a:ext cx="3476922" cy="23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ptov Maslo 250 g - Tesco Potravin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14" y="2451737"/>
            <a:ext cx="2087463" cy="20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io maslo GHÍ bionebio 330m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400" y="2622493"/>
            <a:ext cx="2160240" cy="20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Natural Ghee at Rs 450 /kilogram | Tatabad | Coimbatore | ID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574" y="4885985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5076056" y="1098313"/>
            <a:ext cx="4067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800" b="1" dirty="0" err="1" smtClean="0"/>
              <a:t>Ghí</a:t>
            </a:r>
            <a:r>
              <a:rPr lang="sk-SK" sz="2800" dirty="0" smtClean="0"/>
              <a:t>: </a:t>
            </a:r>
            <a:r>
              <a:rPr lang="sk-SK" sz="2800" dirty="0" err="1" smtClean="0"/>
              <a:t>pretopené</a:t>
            </a:r>
            <a:r>
              <a:rPr lang="sk-SK" sz="2800" dirty="0" smtClean="0"/>
              <a:t> maslo, ktoré sa zbavilo vody aj bielkovín, teda čistý tuk</a:t>
            </a:r>
          </a:p>
          <a:p>
            <a:pPr marL="400050" lvl="1" indent="0">
              <a:buNone/>
            </a:pPr>
            <a:r>
              <a:rPr lang="sk-SK" sz="2400" dirty="0" smtClean="0"/>
              <a:t>- Je trvanlivejšie</a:t>
            </a:r>
          </a:p>
        </p:txBody>
      </p:sp>
      <p:pic>
        <p:nvPicPr>
          <p:cNvPr id="8194" name="Picture 2" descr="Rajo Tradičné maslo z lahodnej smotany 250 g - Tesco Potraviny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1"/>
          <a:stretch/>
        </p:blipFill>
        <p:spPr bwMode="auto">
          <a:xfrm>
            <a:off x="2504306" y="2622493"/>
            <a:ext cx="2571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OMEGA NENASÝTENÉ </a:t>
            </a:r>
            <a:br>
              <a:rPr lang="sk-SK" b="1" dirty="0" smtClean="0"/>
            </a:br>
            <a:r>
              <a:rPr lang="sk-SK" b="1" dirty="0" smtClean="0"/>
              <a:t>MASTNÉ 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444" y="1628800"/>
            <a:ext cx="7405867" cy="2592288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dirty="0" err="1" smtClean="0"/>
              <a:t>Najdôležitejšie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náš organizmus</a:t>
            </a:r>
          </a:p>
          <a:p>
            <a:r>
              <a:rPr lang="sk-SK" dirty="0" smtClean="0"/>
              <a:t>Ľanový olej, </a:t>
            </a:r>
            <a:r>
              <a:rPr lang="sk-SK" dirty="0" err="1" smtClean="0"/>
              <a:t>borákový</a:t>
            </a:r>
            <a:r>
              <a:rPr lang="sk-SK" dirty="0" smtClean="0"/>
              <a:t> olej, rybí olej, vitamín E</a:t>
            </a:r>
          </a:p>
          <a:p>
            <a:r>
              <a:rPr lang="sk-SK" dirty="0" smtClean="0"/>
              <a:t>kyselina </a:t>
            </a:r>
            <a:r>
              <a:rPr lang="sk-SK" dirty="0" err="1" smtClean="0"/>
              <a:t>alfalinolénová</a:t>
            </a:r>
            <a:r>
              <a:rPr lang="sk-SK" dirty="0" smtClean="0"/>
              <a:t>, kyselina </a:t>
            </a:r>
            <a:r>
              <a:rPr lang="sk-SK" dirty="0" err="1" smtClean="0"/>
              <a:t>eikozapentaénová</a:t>
            </a:r>
            <a:r>
              <a:rPr lang="sk-SK" dirty="0" smtClean="0"/>
              <a:t>, kyselina </a:t>
            </a:r>
            <a:r>
              <a:rPr lang="sk-SK" dirty="0" err="1" smtClean="0"/>
              <a:t>dokozahexaénová</a:t>
            </a:r>
            <a:r>
              <a:rPr lang="sk-SK" dirty="0" smtClean="0"/>
              <a:t>, kyselina </a:t>
            </a:r>
            <a:r>
              <a:rPr lang="sk-SK" dirty="0" err="1" smtClean="0"/>
              <a:t>linolová</a:t>
            </a:r>
            <a:r>
              <a:rPr lang="sk-SK" dirty="0" smtClean="0"/>
              <a:t>, kyselina </a:t>
            </a:r>
            <a:r>
              <a:rPr lang="sk-SK" dirty="0" err="1" smtClean="0"/>
              <a:t>gamalinolénová</a:t>
            </a:r>
            <a:r>
              <a:rPr lang="sk-SK" dirty="0" smtClean="0"/>
              <a:t>, kyselina olejová</a:t>
            </a:r>
            <a:endParaRPr lang="sk-SK" dirty="0"/>
          </a:p>
        </p:txBody>
      </p:sp>
      <p:pic>
        <p:nvPicPr>
          <p:cNvPr id="7170" name="Picture 2" descr="Výsledok vyhľadávania obrázkov pre dopyt omega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38" y="4346068"/>
            <a:ext cx="2215292" cy="22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omega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2069" y="-1"/>
            <a:ext cx="1867711" cy="45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amieson Omega 3-6-9 200cps. | Jamies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311" y="4221088"/>
            <a:ext cx="1474221" cy="24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mega 3-6-9 (100 ks) | Digilekáreň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844" y="4221088"/>
            <a:ext cx="1998488" cy="24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RNYS® Omega 3 + 6 Junior for children's growth and developmen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2510052" cy="25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Omega 3,6,9 ... (prečo sú tak dôležité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4" y="116632"/>
            <a:ext cx="20625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Procházka Údená makrela s hlavou vákuovo balená chlad. váž. nad 250 g -  Makrela, Ryby údené, Ryby, morské plody, Čerstvé, chladené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7029" y="-5937"/>
            <a:ext cx="3009872" cy="12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énusz Jedlý jednodruhový rastlinný olej slnečnicový 2 l - Tesco Potravin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082" y="862149"/>
            <a:ext cx="2710867" cy="27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Řepkový olej: studie zpochybnila, že je zdravý - Vitalia.cz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5068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livový olej 50 ml | Voňači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954" y="995801"/>
            <a:ext cx="2140206" cy="26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kvicový olej - 7 účinkov na zdravie | Zdravoped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01" y="0"/>
            <a:ext cx="2897099" cy="19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a hrsť orechov každý deň: Stačí sa v nich vyznať | Plnielanu.sk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" y="4422967"/>
            <a:ext cx="5312627" cy="24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Ľanové semeno hnedé - ravita.sk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82959"/>
            <a:ext cx="1757684" cy="15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mienka pre zdravie - MAK ~ EZOCEST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5429624"/>
            <a:ext cx="2232249" cy="14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acientom s artritídou prinášajú úľavu mastné ryby - Zdravá výživa -  Zdravie - Pravda.sk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233" y="3583153"/>
            <a:ext cx="2999336" cy="16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urity Vision Bio panenský kokosový olej lisovaný za studena 100 ml od 3,44  € - Heureka.sk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060847"/>
            <a:ext cx="2003773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Výsledok vyhľadávania obrázkov pre dopyt stužené tuk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36099"/>
            <a:ext cx="2448272" cy="1878783"/>
          </a:xfrm>
          <a:prstGeom prst="rect">
            <a:avLst/>
          </a:prstGeom>
          <a:noFill/>
        </p:spPr>
      </p:pic>
      <p:pic>
        <p:nvPicPr>
          <p:cNvPr id="3074" name="Picture 2" descr="Baking F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3" y="4417750"/>
            <a:ext cx="2506996" cy="25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lma Palmarin rastlinný tuk chlad. 4x250 g - Margaríny, Maslo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36753"/>
            <a:ext cx="2472233" cy="214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CHIV | CERA STUŽENÝ TUK 250G v akcii platné do: 19.4.2006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2107594" cy="18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STUŽENÉ TUKY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/>
          <a:lstStyle/>
          <a:p>
            <a:r>
              <a:rPr lang="sk-SK" dirty="0" smtClean="0"/>
              <a:t>Chemicky upravené rastlinné oleje, aby boli tuhé</a:t>
            </a:r>
          </a:p>
          <a:p>
            <a:pPr marL="0" indent="0">
              <a:buNone/>
            </a:pPr>
            <a:r>
              <a:rPr lang="sk-SK" b="1" dirty="0" smtClean="0"/>
              <a:t>Stužovanie tukov</a:t>
            </a:r>
            <a:r>
              <a:rPr lang="sk-SK" dirty="0" smtClean="0"/>
              <a:t>: Na dvojité väzby sa pridáva vodík, aby sa stali jednoduchými</a:t>
            </a:r>
          </a:p>
          <a:p>
            <a:r>
              <a:rPr lang="sk-SK" dirty="0" smtClean="0"/>
              <a:t>Vhodné na vysmážanie, čokoládové polevy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71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Perla Tip 500 g - Tesco Potravin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194" y="2772916"/>
            <a:ext cx="2241030" cy="22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MARGARÍN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sk-SK" dirty="0" smtClean="0"/>
              <a:t>Emulzia rastlinného oleja vo vode</a:t>
            </a:r>
          </a:p>
          <a:p>
            <a:r>
              <a:rPr lang="sk-SK" dirty="0" smtClean="0"/>
              <a:t>Náhrada masla – na krémy, do koláčov</a:t>
            </a:r>
            <a:endParaRPr lang="sk-SK" dirty="0"/>
          </a:p>
        </p:txBody>
      </p:sp>
      <p:pic>
        <p:nvPicPr>
          <p:cNvPr id="4098" name="Picture 2" descr="Chladené výrobky - GVP, spol. s r.o. Humenné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780928"/>
            <a:ext cx="2376263" cy="19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a margarín 250g | Refi-CZ.cz velkoobchod a dodavate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2631558"/>
            <a:ext cx="2302742" cy="19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ma Classic 400 g - E-shop - Dovezieme.s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742894"/>
            <a:ext cx="2541264" cy="19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kcia Flora | Dohliadač.sk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780594"/>
            <a:ext cx="21880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alma Veto S tradičným maslom 1% 450 g - Tesco Potravin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4616969"/>
            <a:ext cx="2232249" cy="22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MAJONÉZA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Emulzia rastlinného oleja a žĺtkov</a:t>
            </a:r>
            <a:endParaRPr lang="sk-SK" dirty="0"/>
          </a:p>
        </p:txBody>
      </p:sp>
      <p:pic>
        <p:nvPicPr>
          <p:cNvPr id="5122" name="Picture 2" descr="Hellmann's Originál majonéza 650 ml - Tesco Potravin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340496"/>
            <a:ext cx="2418886" cy="40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971600" y="2567583"/>
            <a:ext cx="4104456" cy="3693319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DOMÁCA MAJONÉZA</a:t>
            </a:r>
          </a:p>
          <a:p>
            <a:pPr algn="ctr"/>
            <a:r>
              <a:rPr lang="sk-SK" dirty="0" smtClean="0"/>
              <a:t>1 žĺtok, 200 ml oleja</a:t>
            </a:r>
          </a:p>
          <a:p>
            <a:endParaRPr lang="sk-SK" dirty="0"/>
          </a:p>
          <a:p>
            <a:pPr algn="ctr"/>
            <a:r>
              <a:rPr lang="sk-SK" dirty="0" smtClean="0"/>
              <a:t>Do žĺtka pomaly prilievame olej a neustále miešame mixérom.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124" name="Picture 4" descr="Domáca majonéza 7 | JOJ.sk | Stránka, ktorá sa dá pozerať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2287691" cy="19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VOSKY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Živočíšne aj rastlinné</a:t>
            </a:r>
            <a:endParaRPr lang="sk-SK" dirty="0"/>
          </a:p>
        </p:txBody>
      </p:sp>
      <p:pic>
        <p:nvPicPr>
          <p:cNvPr id="3074" name="Picture 2" descr="Med – Mojevcely.s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599" y="692696"/>
            <a:ext cx="3086418" cy="20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nolin na pranie | Ovčieveci.s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79" y="3645032"/>
            <a:ext cx="1980777" cy="29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0 tipov ako sa starať o sukulenty | Galeriakvetin.sk blo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NOLIN ANHYDRID - bez pesticídov a mulesing free! | vegis.sk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316" y="2852936"/>
            <a:ext cx="2455592" cy="18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524328" y="2668270"/>
            <a:ext cx="149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Včelí vosk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220072" y="4869160"/>
            <a:ext cx="1949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Lanolín</a:t>
            </a:r>
            <a:r>
              <a:rPr lang="sk-SK" dirty="0" smtClean="0"/>
              <a:t> – vosk z ovčej vlny</a:t>
            </a:r>
          </a:p>
          <a:p>
            <a:pPr marL="285750" indent="-285750">
              <a:buFontTx/>
              <a:buChar char="-"/>
            </a:pPr>
            <a:r>
              <a:rPr lang="sk-SK" sz="1600" dirty="0" smtClean="0"/>
              <a:t>Na pranie a ošetrovanie vlny</a:t>
            </a:r>
          </a:p>
          <a:p>
            <a:pPr marL="285750" indent="-285750">
              <a:buFontTx/>
              <a:buChar char="-"/>
            </a:pPr>
            <a:r>
              <a:rPr lang="sk-SK" sz="1600" dirty="0" smtClean="0"/>
              <a:t>Liečivé mastičky</a:t>
            </a:r>
            <a:endParaRPr lang="sk-SK" sz="1600" dirty="0"/>
          </a:p>
        </p:txBody>
      </p:sp>
      <p:sp>
        <p:nvSpPr>
          <p:cNvPr id="10" name="BlokTextu 9"/>
          <p:cNvSpPr txBox="1"/>
          <p:nvPr/>
        </p:nvSpPr>
        <p:spPr>
          <a:xfrm>
            <a:off x="486024" y="5714057"/>
            <a:ext cx="4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Sukulenty</a:t>
            </a:r>
            <a:r>
              <a:rPr lang="sk-SK" b="1" dirty="0" smtClean="0"/>
              <a:t> </a:t>
            </a:r>
            <a:r>
              <a:rPr lang="sk-SK" dirty="0" smtClean="0"/>
              <a:t>= suchomilné rastliny </a:t>
            </a:r>
          </a:p>
          <a:p>
            <a:r>
              <a:rPr lang="sk-SK" dirty="0" smtClean="0"/>
              <a:t>–</a:t>
            </a:r>
            <a:r>
              <a:rPr lang="sk-SK" b="1" dirty="0" smtClean="0"/>
              <a:t> </a:t>
            </a:r>
            <a:r>
              <a:rPr lang="sk-SK" dirty="0" smtClean="0"/>
              <a:t>na povrchu majú vrstvu vosku, ktorá ich chráni pred vysychaním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3092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GLYCEROL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Toto je </a:t>
            </a:r>
            <a:r>
              <a:rPr lang="sk-SK" dirty="0" err="1" smtClean="0"/>
              <a:t>glycerol</a:t>
            </a:r>
            <a:r>
              <a:rPr lang="sk-SK" dirty="0" smtClean="0"/>
              <a:t> - glycerín</a:t>
            </a:r>
            <a:endParaRPr lang="sk-SK" dirty="0"/>
          </a:p>
        </p:txBody>
      </p:sp>
      <p:pic>
        <p:nvPicPr>
          <p:cNvPr id="9218" name="Picture 2" descr="Glycerol (glycerine) Molecule. Structural Chemical Formula And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5965179" cy="42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lycerín p.a. 1000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851856" cy="42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NASÝTENÉ MASTNÉ 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11</a:t>
            </a:r>
            <a:r>
              <a:rPr lang="sk-SK" dirty="0" smtClean="0"/>
              <a:t>H</a:t>
            </a:r>
            <a:r>
              <a:rPr lang="sk-SK" baseline="-25000" dirty="0" smtClean="0"/>
              <a:t>39</a:t>
            </a:r>
            <a:r>
              <a:rPr lang="sk-SK" dirty="0" smtClean="0"/>
              <a:t>COOH kyselina </a:t>
            </a:r>
            <a:r>
              <a:rPr lang="sk-SK" dirty="0" err="1" smtClean="0"/>
              <a:t>laurová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13</a:t>
            </a:r>
            <a:r>
              <a:rPr lang="sk-SK" dirty="0" smtClean="0"/>
              <a:t>H</a:t>
            </a:r>
            <a:r>
              <a:rPr lang="sk-SK" baseline="-25000" dirty="0" smtClean="0"/>
              <a:t>27</a:t>
            </a:r>
            <a:r>
              <a:rPr lang="sk-SK" dirty="0" smtClean="0"/>
              <a:t>COOH kyselina </a:t>
            </a:r>
            <a:r>
              <a:rPr lang="sk-SK" dirty="0" err="1"/>
              <a:t>myristová</a:t>
            </a:r>
            <a:r>
              <a:rPr lang="sk-SK" dirty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15</a:t>
            </a:r>
            <a:r>
              <a:rPr lang="sk-SK" dirty="0" smtClean="0"/>
              <a:t>H</a:t>
            </a:r>
            <a:r>
              <a:rPr lang="sk-SK" baseline="-25000" dirty="0" smtClean="0"/>
              <a:t>31</a:t>
            </a:r>
            <a:r>
              <a:rPr lang="sk-SK" dirty="0" smtClean="0"/>
              <a:t>COOH </a:t>
            </a:r>
            <a:r>
              <a:rPr lang="sk-SK" dirty="0" smtClean="0">
                <a:solidFill>
                  <a:srgbClr val="00B050"/>
                </a:solidFill>
              </a:rPr>
              <a:t>kyselina palmitová</a:t>
            </a:r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17</a:t>
            </a:r>
            <a:r>
              <a:rPr lang="sk-SK" dirty="0" smtClean="0"/>
              <a:t>H</a:t>
            </a:r>
            <a:r>
              <a:rPr lang="sk-SK" baseline="-25000" dirty="0" smtClean="0"/>
              <a:t>35</a:t>
            </a:r>
            <a:r>
              <a:rPr lang="sk-SK" dirty="0" smtClean="0"/>
              <a:t>COOH </a:t>
            </a:r>
            <a:r>
              <a:rPr lang="sk-SK" dirty="0" smtClean="0">
                <a:solidFill>
                  <a:srgbClr val="FF0000"/>
                </a:solidFill>
              </a:rPr>
              <a:t>kyselina </a:t>
            </a:r>
            <a:r>
              <a:rPr lang="sk-SK" dirty="0" err="1" smtClean="0">
                <a:solidFill>
                  <a:srgbClr val="FF0000"/>
                </a:solidFill>
              </a:rPr>
              <a:t>stearová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/>
              <a:t>C</a:t>
            </a:r>
            <a:r>
              <a:rPr lang="sk-SK" baseline="-25000" dirty="0"/>
              <a:t>19</a:t>
            </a:r>
            <a:r>
              <a:rPr lang="sk-SK" dirty="0"/>
              <a:t>H</a:t>
            </a:r>
            <a:r>
              <a:rPr lang="sk-SK" baseline="-25000" dirty="0"/>
              <a:t>39</a:t>
            </a:r>
            <a:r>
              <a:rPr lang="sk-SK" dirty="0"/>
              <a:t>COOH </a:t>
            </a:r>
            <a:r>
              <a:rPr lang="sk-SK" dirty="0" smtClean="0"/>
              <a:t>kyselina arachidová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Nachádzajú sa v živočíšnych tukoch </a:t>
            </a:r>
            <a:br>
              <a:rPr lang="sk-SK" dirty="0" smtClean="0"/>
            </a:br>
            <a:r>
              <a:rPr lang="sk-SK" dirty="0" smtClean="0"/>
              <a:t>a palmovom oleji</a:t>
            </a:r>
          </a:p>
          <a:p>
            <a:pPr>
              <a:buFontTx/>
              <a:buChar char="-"/>
            </a:pPr>
            <a:r>
              <a:rPr lang="sk-SK" dirty="0" smtClean="0"/>
              <a:t>Vieme si ich sami vytvoriť, preto ich nepotrebujeme veľa zjesť</a:t>
            </a:r>
          </a:p>
          <a:p>
            <a:pPr>
              <a:buFontTx/>
              <a:buChar char="-"/>
            </a:pPr>
            <a:r>
              <a:rPr lang="sk-SK" dirty="0" smtClean="0"/>
              <a:t>Zvyšujú cholesterol</a:t>
            </a:r>
            <a:endParaRPr lang="sk-SK" dirty="0"/>
          </a:p>
        </p:txBody>
      </p:sp>
      <p:pic>
        <p:nvPicPr>
          <p:cNvPr id="4" name="Picture 6" descr="Bravčové sadlo – Agrozami – Domáce mäso a mlieko z rodinnej f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843808" cy="19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slo nie je vhodné jesť každý deň, skúste masť ako súčasť zdravej strav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88232" cy="13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ivový olej 50 ml | Voňači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794" y="4198055"/>
            <a:ext cx="2140206" cy="26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NENASÝTENÉ MASTNÉ 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kyselina</a:t>
            </a:r>
            <a:r>
              <a:rPr lang="en-US" dirty="0" smtClean="0"/>
              <a:t> </a:t>
            </a:r>
            <a:r>
              <a:rPr lang="en-US" dirty="0"/>
              <a:t>olejová </a:t>
            </a:r>
            <a:endParaRPr lang="sk-SK" dirty="0" smtClean="0"/>
          </a:p>
          <a:p>
            <a:pPr marL="0" indent="0" algn="ctr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7</a:t>
            </a:r>
            <a:r>
              <a:rPr lang="en-US" b="1" dirty="0" smtClean="0"/>
              <a:t>CH=CH</a:t>
            </a:r>
            <a:r>
              <a:rPr lang="en-US" dirty="0" smtClean="0"/>
              <a:t>(CH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7</a:t>
            </a:r>
            <a:r>
              <a:rPr lang="en-US" dirty="0" smtClean="0"/>
              <a:t>COOH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kyselina </a:t>
            </a:r>
            <a:r>
              <a:rPr lang="sk-SK" dirty="0" err="1"/>
              <a:t>linolová</a:t>
            </a:r>
            <a:r>
              <a:rPr lang="sk-SK" dirty="0"/>
              <a:t>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CH</a:t>
            </a:r>
            <a:r>
              <a:rPr lang="sk-SK" baseline="-25000" dirty="0" smtClean="0"/>
              <a:t>3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4</a:t>
            </a:r>
            <a:r>
              <a:rPr lang="sk-SK" b="1" dirty="0" smtClean="0"/>
              <a:t>CH=CH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7</a:t>
            </a:r>
            <a:r>
              <a:rPr lang="sk-SK" dirty="0" smtClean="0"/>
              <a:t>COOH</a:t>
            </a:r>
          </a:p>
          <a:p>
            <a:pPr marL="0" indent="0">
              <a:buNone/>
            </a:pPr>
            <a:r>
              <a:rPr lang="sk-SK" dirty="0" smtClean="0"/>
              <a:t>kyselina </a:t>
            </a:r>
            <a:r>
              <a:rPr lang="sk-SK" dirty="0" err="1" smtClean="0"/>
              <a:t>linolenová</a:t>
            </a:r>
            <a:r>
              <a:rPr lang="sk-SK" dirty="0" smtClean="0"/>
              <a:t> </a:t>
            </a:r>
          </a:p>
          <a:p>
            <a:pPr marL="0" indent="0" algn="ctr">
              <a:buNone/>
            </a:pPr>
            <a:r>
              <a:rPr lang="sk-SK" dirty="0" smtClean="0"/>
              <a:t>CH</a:t>
            </a:r>
            <a:r>
              <a:rPr lang="sk-SK" baseline="-25000" dirty="0" smtClean="0"/>
              <a:t>3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b="1" dirty="0" smtClean="0"/>
              <a:t>CH=CH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7</a:t>
            </a:r>
            <a:r>
              <a:rPr lang="sk-SK" dirty="0" smtClean="0"/>
              <a:t>COOH</a:t>
            </a:r>
          </a:p>
          <a:p>
            <a:pPr marL="0" indent="0">
              <a:buNone/>
            </a:pPr>
            <a:r>
              <a:rPr lang="sk-SK" dirty="0"/>
              <a:t>kyselina </a:t>
            </a:r>
            <a:r>
              <a:rPr lang="sk-SK" dirty="0" err="1"/>
              <a:t>nervonová</a:t>
            </a:r>
            <a:r>
              <a:rPr lang="sk-SK" dirty="0"/>
              <a:t>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CH</a:t>
            </a:r>
            <a:r>
              <a:rPr lang="sk-SK" baseline="-25000" dirty="0" smtClean="0"/>
              <a:t>3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7</a:t>
            </a:r>
            <a:r>
              <a:rPr lang="sk-SK" b="1" dirty="0" smtClean="0"/>
              <a:t>CH=CH</a:t>
            </a:r>
            <a:r>
              <a:rPr lang="sk-SK" dirty="0" smtClean="0"/>
              <a:t>(CH</a:t>
            </a:r>
            <a:r>
              <a:rPr lang="sk-SK" baseline="-25000" dirty="0" smtClean="0"/>
              <a:t>2</a:t>
            </a:r>
            <a:r>
              <a:rPr lang="sk-SK" dirty="0" smtClean="0"/>
              <a:t>)</a:t>
            </a:r>
            <a:r>
              <a:rPr lang="sk-SK" baseline="-25000" dirty="0" smtClean="0"/>
              <a:t>13</a:t>
            </a:r>
            <a:r>
              <a:rPr lang="sk-SK" dirty="0" smtClean="0"/>
              <a:t>COOH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Nachádzajú sa v rastlinných a rybích tukoch</a:t>
            </a:r>
          </a:p>
          <a:p>
            <a:pPr>
              <a:buFontTx/>
              <a:buChar char="-"/>
            </a:pPr>
            <a:r>
              <a:rPr lang="sk-SK" dirty="0" smtClean="0"/>
              <a:t>Nevieme si ich sami vytvoriť, preto ich potrebujeme </a:t>
            </a:r>
            <a:br>
              <a:rPr lang="sk-SK" dirty="0" smtClean="0"/>
            </a:br>
            <a:r>
              <a:rPr lang="sk-SK" dirty="0" smtClean="0"/>
              <a:t>a hovoríme im </a:t>
            </a:r>
            <a:r>
              <a:rPr lang="sk-SK" b="1" dirty="0" smtClean="0"/>
              <a:t>esenciálne</a:t>
            </a:r>
            <a:r>
              <a:rPr lang="sk-SK" dirty="0" smtClean="0"/>
              <a:t> = nenahraditeľné</a:t>
            </a:r>
          </a:p>
          <a:p>
            <a:pPr>
              <a:buFontTx/>
              <a:buChar char="-"/>
            </a:pPr>
            <a:r>
              <a:rPr lang="sk-SK" dirty="0" smtClean="0"/>
              <a:t>Znižujú cholesterol</a:t>
            </a:r>
            <a:endParaRPr lang="sk-SK" dirty="0"/>
          </a:p>
        </p:txBody>
      </p:sp>
      <p:pic>
        <p:nvPicPr>
          <p:cNvPr id="6" name="Picture 4" descr="Treščia pečeň 115g GIANA - Konzervované potraviny | Polarfoo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124744"/>
            <a:ext cx="2339752" cy="16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Scientists Say: Fatty acid | Science News for Student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3" r="20544"/>
          <a:stretch/>
        </p:blipFill>
        <p:spPr bwMode="auto">
          <a:xfrm>
            <a:off x="683568" y="27117"/>
            <a:ext cx="7616351" cy="6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ok vyhľadávania obrázkov pre dopyt omega 3 mastne kyseliny vzor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omega 3 mastne kyseliny vzor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ýsledok vyhľadávania obrázkov pre dopyt omega 3 mastne kyseliny vzor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200" name="Picture 8" descr="Výsledok vyhľadávania obrázkov pre dopyt omega 3 mastne kyseliny vzorec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07" y="1346894"/>
            <a:ext cx="4851451" cy="38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ýsledok vyhľadávania obrázkov pre dopyt omega 3 mastne kyseliny vzorec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3" y="1346894"/>
            <a:ext cx="4611610" cy="36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307975" y="5517232"/>
            <a:ext cx="4048001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Tuhé tukovité látky</a:t>
            </a:r>
            <a:endParaRPr lang="sk-SK" dirty="0"/>
          </a:p>
        </p:txBody>
      </p:sp>
      <p:pic>
        <p:nvPicPr>
          <p:cNvPr id="8204" name="Picture 12" descr="Výsledok vyhľadávania obrázkov pre dopyt omega 3 mastne kyseliny vzorec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5" y="-12701"/>
            <a:ext cx="9144000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obsahu 2"/>
          <p:cNvSpPr txBox="1">
            <a:spLocks/>
          </p:cNvSpPr>
          <p:nvPr/>
        </p:nvSpPr>
        <p:spPr>
          <a:xfrm>
            <a:off x="4781797" y="5373216"/>
            <a:ext cx="4048001" cy="124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dirty="0" smtClean="0"/>
              <a:t>Oleje, esenciálne pre ľudský organizmus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79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CHEMICKÉ ZLOŽENIE MOLEKULY TUKU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err="1" smtClean="0"/>
              <a:t>Glycerol</a:t>
            </a:r>
            <a:r>
              <a:rPr lang="sk-SK" dirty="0" smtClean="0"/>
              <a:t>  + tri mastné kyseliny</a:t>
            </a:r>
            <a:endParaRPr lang="sk-SK" dirty="0"/>
          </a:p>
        </p:txBody>
      </p:sp>
      <p:pic>
        <p:nvPicPr>
          <p:cNvPr id="1026" name="Picture 2" descr="Je pravda, že nasycené mastné kyseliny škodí zdraví? - Zeptejte s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976664" cy="26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ky – Wikiped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83838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acylglycerol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83810"/>
            <a:ext cx="41368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glycerides - CHOLESTEROL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9245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ex of /CHM130FieldLab/Lab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713" y="3861048"/>
            <a:ext cx="3397287" cy="22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y is oil a poor conductor of heat? - Physics Stack Exch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233" y="689843"/>
            <a:ext cx="20478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442</Words>
  <Application>Microsoft Office PowerPoint</Application>
  <PresentationFormat>Prezentácia na obrazovke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Motív Office</vt:lpstr>
      <vt:lpstr>TUKY – LIPIDY </vt:lpstr>
      <vt:lpstr>LIPIDY</vt:lpstr>
      <vt:lpstr>GLYCEROL</vt:lpstr>
      <vt:lpstr>NASÝTENÉ MASTNÉ KYSELINY</vt:lpstr>
      <vt:lpstr>NENASÝTENÉ MASTNÉ KYSELINY</vt:lpstr>
      <vt:lpstr>Prezentácia programu PowerPoint</vt:lpstr>
      <vt:lpstr>Prezentácia programu PowerPoint</vt:lpstr>
      <vt:lpstr>CHEMICKÉ ZLOŽENIE MOLEKULY TUKU</vt:lpstr>
      <vt:lpstr>Prezentácia programu PowerPoint</vt:lpstr>
      <vt:lpstr>Prezentácia programu PowerPoint</vt:lpstr>
      <vt:lpstr>Prezentácia programu PowerPoint</vt:lpstr>
      <vt:lpstr>VLASTNOSTI LIPIDOV</vt:lpstr>
      <vt:lpstr>Prezentácia programu PowerPoint</vt:lpstr>
      <vt:lpstr>TYPY LIPIDOV</vt:lpstr>
      <vt:lpstr>OLEJE</vt:lpstr>
      <vt:lpstr>Prezentácia programu PowerPoint</vt:lpstr>
      <vt:lpstr>TUHÉ RASTLINNÉ TUKY</vt:lpstr>
      <vt:lpstr>ŽIVOČÍŠNE TUKY</vt:lpstr>
      <vt:lpstr>ŽIVOČÍŠNY OLEJ</vt:lpstr>
      <vt:lpstr>MASLO</vt:lpstr>
      <vt:lpstr>OMEGA NENASÝTENÉ  MASTNÉ KYSELINY</vt:lpstr>
      <vt:lpstr>Prezentácia programu PowerPoint</vt:lpstr>
      <vt:lpstr>STUŽENÉ TUKY</vt:lpstr>
      <vt:lpstr>MARGARÍN</vt:lpstr>
      <vt:lpstr>MAJONÉZA</vt:lpstr>
      <vt:lpstr>VOSKY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TUKY</dc:title>
  <dc:creator>PC</dc:creator>
  <cp:lastModifiedBy>Katka Radvanska</cp:lastModifiedBy>
  <cp:revision>38</cp:revision>
  <dcterms:created xsi:type="dcterms:W3CDTF">2019-04-11T06:28:46Z</dcterms:created>
  <dcterms:modified xsi:type="dcterms:W3CDTF">2021-05-06T09:40:54Z</dcterms:modified>
</cp:coreProperties>
</file>