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60" r:id="rId5"/>
    <p:sldId id="258" r:id="rId6"/>
    <p:sldId id="269" r:id="rId7"/>
    <p:sldId id="270" r:id="rId8"/>
    <p:sldId id="263" r:id="rId9"/>
    <p:sldId id="265" r:id="rId10"/>
    <p:sldId id="266" r:id="rId11"/>
    <p:sldId id="267" r:id="rId12"/>
    <p:sldId id="259" r:id="rId13"/>
    <p:sldId id="262" r:id="rId1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230" y="-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1638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1101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250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7151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635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366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092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9284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092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088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9052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5506C5-6F56-4BDD-A3E5-D89B7702A092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81E47-7DC9-4333-8608-B03AA7D5829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27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KYSLÍKATÉ DERIVÁTY UHĽOVODÍKOV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ALKOHOLY</a:t>
            </a:r>
          </a:p>
          <a:p>
            <a:r>
              <a:rPr lang="sk-SK" dirty="0" smtClean="0"/>
              <a:t>- OH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867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68" y="1568"/>
            <a:ext cx="7020232" cy="763136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>VÝROBA PIVA – </a:t>
            </a:r>
            <a:r>
              <a:rPr lang="sk-SK" b="1" i="1" dirty="0" smtClean="0"/>
              <a:t>kvasinka pivná</a:t>
            </a:r>
            <a:endParaRPr lang="sk-SK" b="1" i="1" dirty="0"/>
          </a:p>
        </p:txBody>
      </p:sp>
      <p:pic>
        <p:nvPicPr>
          <p:cNvPr id="5122" name="Picture 2" descr="AZRAH | rwa.sk - Jačmeň siat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2123729" cy="212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Kvíz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540" y="764704"/>
            <a:ext cx="1944216" cy="145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lad, historie, výroba a jeho druhy | Pivní kleno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484" y="675869"/>
            <a:ext cx="3897620" cy="292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Nový bratislavský minipivovar | Minipivovary | Pivní.inf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4077072"/>
            <a:ext cx="2555776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umulus lupulus , Okrasný chmeľ, Chmeľ obyčajný, K1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628" y="5045300"/>
            <a:ext cx="1768076" cy="176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Krátky prehľad dlhých dejín piva alebo čo rozpráva o obľúbenom nápoji  história | REFRESHER.sk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636912"/>
            <a:ext cx="1985935" cy="183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Kvasnice, kvašení a jeho druhy | Pivní klenoty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7695" y="4293096"/>
            <a:ext cx="3770409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ovná spojovacia šípka 4"/>
          <p:cNvCxnSpPr/>
          <p:nvPr/>
        </p:nvCxnSpPr>
        <p:spPr>
          <a:xfrm>
            <a:off x="2195736" y="1196752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ovná spojovacia šípka 13"/>
          <p:cNvCxnSpPr/>
          <p:nvPr/>
        </p:nvCxnSpPr>
        <p:spPr>
          <a:xfrm>
            <a:off x="4716428" y="1124744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ovacia šípka 14"/>
          <p:cNvCxnSpPr/>
          <p:nvPr/>
        </p:nvCxnSpPr>
        <p:spPr>
          <a:xfrm>
            <a:off x="7232899" y="3645024"/>
            <a:ext cx="0" cy="50405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ovacia šípka 16"/>
          <p:cNvCxnSpPr/>
          <p:nvPr/>
        </p:nvCxnSpPr>
        <p:spPr>
          <a:xfrm flipH="1">
            <a:off x="4967536" y="5445224"/>
            <a:ext cx="33759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ovacia šípka 19"/>
          <p:cNvCxnSpPr/>
          <p:nvPr/>
        </p:nvCxnSpPr>
        <p:spPr>
          <a:xfrm flipH="1">
            <a:off x="1985934" y="5733256"/>
            <a:ext cx="33759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/>
          <p:cNvCxnSpPr/>
          <p:nvPr/>
        </p:nvCxnSpPr>
        <p:spPr>
          <a:xfrm flipV="1">
            <a:off x="992966" y="4581128"/>
            <a:ext cx="0" cy="32407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BlokTextu 8"/>
          <p:cNvSpPr txBox="1"/>
          <p:nvPr/>
        </p:nvSpPr>
        <p:spPr>
          <a:xfrm>
            <a:off x="1907704" y="2145393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1. Jačmeň</a:t>
            </a:r>
            <a:endParaRPr lang="sk-SK" sz="1400" dirty="0"/>
          </a:p>
        </p:txBody>
      </p:sp>
      <p:sp>
        <p:nvSpPr>
          <p:cNvPr id="24" name="BlokTextu 23"/>
          <p:cNvSpPr txBox="1"/>
          <p:nvPr/>
        </p:nvSpPr>
        <p:spPr>
          <a:xfrm>
            <a:off x="4140364" y="2453170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400" dirty="0" smtClean="0"/>
              <a:t>2. Naklíčený jačmeň - slad</a:t>
            </a:r>
            <a:endParaRPr lang="sk-SK" sz="1400" dirty="0"/>
          </a:p>
        </p:txBody>
      </p:sp>
      <p:sp>
        <p:nvSpPr>
          <p:cNvPr id="25" name="BlokTextu 24"/>
          <p:cNvSpPr txBox="1"/>
          <p:nvPr/>
        </p:nvSpPr>
        <p:spPr>
          <a:xfrm>
            <a:off x="4140364" y="5993904"/>
            <a:ext cx="120733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1400" dirty="0"/>
              <a:t>3</a:t>
            </a:r>
            <a:r>
              <a:rPr lang="sk-SK" sz="1400" dirty="0" smtClean="0"/>
              <a:t>. Kvasenie: </a:t>
            </a:r>
            <a:r>
              <a:rPr lang="sk-SK" sz="1200" dirty="0" smtClean="0"/>
              <a:t>vzniká alkohol a bublinky CO</a:t>
            </a:r>
            <a:r>
              <a:rPr lang="sk-SK" sz="1200" baseline="-25000" dirty="0" smtClean="0"/>
              <a:t>2</a:t>
            </a:r>
            <a:endParaRPr lang="sk-SK" sz="1200" baseline="-25000" dirty="0"/>
          </a:p>
        </p:txBody>
      </p:sp>
      <p:sp>
        <p:nvSpPr>
          <p:cNvPr id="26" name="BlokTextu 25"/>
          <p:cNvSpPr txBox="1"/>
          <p:nvPr/>
        </p:nvSpPr>
        <p:spPr>
          <a:xfrm>
            <a:off x="1905974" y="6301681"/>
            <a:ext cx="2234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4</a:t>
            </a:r>
            <a:r>
              <a:rPr lang="sk-SK" sz="1400" dirty="0" smtClean="0"/>
              <a:t>. Pridanie chmeľu – </a:t>
            </a:r>
            <a:br>
              <a:rPr lang="sk-SK" sz="1400" dirty="0" smtClean="0"/>
            </a:br>
            <a:r>
              <a:rPr lang="sk-SK" sz="1400" dirty="0" smtClean="0"/>
              <a:t>horká chuť, trvanlivosť</a:t>
            </a:r>
            <a:endParaRPr lang="sk-SK" sz="1400" dirty="0"/>
          </a:p>
        </p:txBody>
      </p:sp>
      <p:sp>
        <p:nvSpPr>
          <p:cNvPr id="27" name="BlokTextu 26"/>
          <p:cNvSpPr txBox="1"/>
          <p:nvPr/>
        </p:nvSpPr>
        <p:spPr>
          <a:xfrm>
            <a:off x="0" y="4453329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5. Pivo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28649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Liečivé hrozno. Ako si pripraviť mušt, burčiak či želé? | LepšíDeň.sk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641"/>
            <a:ext cx="270386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Fotky\Dášenka a Alenka a Zuzanka\2020\09 September\12.9.2020 Oberačka\20200912_180516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9113" y="608833"/>
            <a:ext cx="2250504" cy="227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Fotky\Dášenka a Alenka a Zuzanka\2020\09 September\12.9.2020 Oberačka\20200912_17442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6470711" y="725064"/>
            <a:ext cx="2321975" cy="208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Rýchlokurz: Ako si vyrobiť víno v domácich podmienkach | Záhrada.sk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40970" y="3356992"/>
            <a:ext cx="2781455" cy="185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rírodná hroznová šťava | Dobruchut.sk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26108" y="5626079"/>
            <a:ext cx="1838380" cy="120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Jak na Révu: Ohlédnutí za rokem 201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337" y="4165691"/>
            <a:ext cx="1997968" cy="266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Patří burčák do lednice? Hrozí i výbuch! RADY, jak ho skladovat - tn.c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5" name="AutoShape 16" descr="Patří burčák do lednice? Hrozí i výbuch! RADY, jak ho skladovat - tn.c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6" name="AutoShape 18" descr="Patří burčák do lednice? Hrozí i výbuch! RADY, jak ho skladovat - tn.c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20" descr="Patří burčák do lednice? Hrozí i výbuch! RADY, jak ho skladovat - tn.c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6166" name="Picture 22" descr="Svatováclavské slavnosti po celém kraji nabídnou burčák i muziku - iDNES.cz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4123" y="5373216"/>
            <a:ext cx="1961144" cy="145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ALT:Dobré vino sa bez sudu nezaobíde, drevo nám závidia i Francúzi - SME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2409056"/>
            <a:ext cx="2876338" cy="19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0" name="Picture 26" descr="Barrique alebo barikové víno - viete čo môžete od neho očakávať? |  Vinárstvo Tajna Vineyards &amp; Winery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848687"/>
            <a:ext cx="1979712" cy="200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Nadpis 1"/>
          <p:cNvSpPr txBox="1">
            <a:spLocks/>
          </p:cNvSpPr>
          <p:nvPr/>
        </p:nvSpPr>
        <p:spPr>
          <a:xfrm>
            <a:off x="2555776" y="1568"/>
            <a:ext cx="6588224" cy="69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 dirty="0" smtClean="0"/>
              <a:t>VÝROBA VÍNA– </a:t>
            </a:r>
            <a:r>
              <a:rPr lang="sk-SK" b="1" i="1" dirty="0" smtClean="0"/>
              <a:t>kvasinka vínna</a:t>
            </a:r>
            <a:endParaRPr lang="sk-SK" b="1" i="1" dirty="0"/>
          </a:p>
        </p:txBody>
      </p:sp>
      <p:cxnSp>
        <p:nvCxnSpPr>
          <p:cNvPr id="20" name="Rovná spojovacia šípka 19"/>
          <p:cNvCxnSpPr/>
          <p:nvPr/>
        </p:nvCxnSpPr>
        <p:spPr>
          <a:xfrm>
            <a:off x="2882667" y="858726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ovacia šípka 20"/>
          <p:cNvCxnSpPr/>
          <p:nvPr/>
        </p:nvCxnSpPr>
        <p:spPr>
          <a:xfrm>
            <a:off x="5849888" y="980728"/>
            <a:ext cx="50405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/>
          <p:nvPr/>
        </p:nvCxnSpPr>
        <p:spPr>
          <a:xfrm>
            <a:off x="7631697" y="2996952"/>
            <a:ext cx="1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/>
          <p:cNvCxnSpPr/>
          <p:nvPr/>
        </p:nvCxnSpPr>
        <p:spPr>
          <a:xfrm>
            <a:off x="8100392" y="5266039"/>
            <a:ext cx="1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ovná spojovacia šípka 24"/>
          <p:cNvCxnSpPr/>
          <p:nvPr/>
        </p:nvCxnSpPr>
        <p:spPr>
          <a:xfrm flipH="1">
            <a:off x="3890503" y="6669360"/>
            <a:ext cx="5223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ovacia šípka 27"/>
          <p:cNvCxnSpPr/>
          <p:nvPr/>
        </p:nvCxnSpPr>
        <p:spPr>
          <a:xfrm flipH="1">
            <a:off x="6444208" y="6218977"/>
            <a:ext cx="522312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ovná spojovacia šípka 28"/>
          <p:cNvCxnSpPr/>
          <p:nvPr/>
        </p:nvCxnSpPr>
        <p:spPr>
          <a:xfrm flipV="1">
            <a:off x="3216289" y="4437112"/>
            <a:ext cx="0" cy="82892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ovacia šípka 31"/>
          <p:cNvCxnSpPr/>
          <p:nvPr/>
        </p:nvCxnSpPr>
        <p:spPr>
          <a:xfrm>
            <a:off x="989856" y="4437112"/>
            <a:ext cx="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BlokTextu 33"/>
          <p:cNvSpPr txBox="1"/>
          <p:nvPr/>
        </p:nvSpPr>
        <p:spPr>
          <a:xfrm>
            <a:off x="827584" y="176982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1. Hrozno (ovocie)</a:t>
            </a:r>
            <a:endParaRPr lang="sk-SK" sz="1400" dirty="0"/>
          </a:p>
        </p:txBody>
      </p:sp>
      <p:sp>
        <p:nvSpPr>
          <p:cNvPr id="35" name="BlokTextu 34"/>
          <p:cNvSpPr txBox="1"/>
          <p:nvPr/>
        </p:nvSpPr>
        <p:spPr>
          <a:xfrm>
            <a:off x="5750746" y="1412776"/>
            <a:ext cx="836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/>
              <a:t>2. Oberanie,</a:t>
            </a:r>
          </a:p>
          <a:p>
            <a:r>
              <a:rPr lang="sk-SK" sz="1200" dirty="0" smtClean="0"/>
              <a:t>mletie</a:t>
            </a:r>
            <a:endParaRPr lang="sk-SK" sz="1200" dirty="0"/>
          </a:p>
        </p:txBody>
      </p:sp>
      <p:sp>
        <p:nvSpPr>
          <p:cNvPr id="36" name="BlokTextu 35"/>
          <p:cNvSpPr txBox="1"/>
          <p:nvPr/>
        </p:nvSpPr>
        <p:spPr>
          <a:xfrm>
            <a:off x="7884368" y="3049215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3. Prešovanie</a:t>
            </a:r>
            <a:endParaRPr lang="sk-SK" sz="1400" dirty="0"/>
          </a:p>
        </p:txBody>
      </p:sp>
      <p:sp>
        <p:nvSpPr>
          <p:cNvPr id="37" name="BlokTextu 36"/>
          <p:cNvSpPr txBox="1"/>
          <p:nvPr/>
        </p:nvSpPr>
        <p:spPr>
          <a:xfrm>
            <a:off x="8266341" y="5391459"/>
            <a:ext cx="7560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4. Mušt</a:t>
            </a:r>
            <a:endParaRPr lang="sk-SK" sz="1400" dirty="0"/>
          </a:p>
        </p:txBody>
      </p:sp>
      <p:sp>
        <p:nvSpPr>
          <p:cNvPr id="38" name="BlokTextu 37"/>
          <p:cNvSpPr txBox="1"/>
          <p:nvPr/>
        </p:nvSpPr>
        <p:spPr>
          <a:xfrm>
            <a:off x="4630307" y="3860526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5. Kvasenie</a:t>
            </a:r>
            <a:endParaRPr lang="sk-SK" sz="1400" dirty="0"/>
          </a:p>
        </p:txBody>
      </p:sp>
      <p:sp>
        <p:nvSpPr>
          <p:cNvPr id="39" name="BlokTextu 38"/>
          <p:cNvSpPr txBox="1"/>
          <p:nvPr/>
        </p:nvSpPr>
        <p:spPr>
          <a:xfrm>
            <a:off x="3277233" y="507414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6. Burčiak</a:t>
            </a:r>
            <a:endParaRPr lang="sk-SK" sz="1400" dirty="0"/>
          </a:p>
        </p:txBody>
      </p:sp>
      <p:sp>
        <p:nvSpPr>
          <p:cNvPr id="40" name="BlokTextu 39"/>
          <p:cNvSpPr txBox="1"/>
          <p:nvPr/>
        </p:nvSpPr>
        <p:spPr>
          <a:xfrm>
            <a:off x="1294860" y="4326614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7. Dozrievanie </a:t>
            </a:r>
            <a:endParaRPr lang="sk-SK" sz="1400" dirty="0"/>
          </a:p>
        </p:txBody>
      </p:sp>
      <p:sp>
        <p:nvSpPr>
          <p:cNvPr id="41" name="BlokTextu 40"/>
          <p:cNvSpPr txBox="1"/>
          <p:nvPr/>
        </p:nvSpPr>
        <p:spPr>
          <a:xfrm>
            <a:off x="0" y="4543799"/>
            <a:ext cx="765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/>
              <a:t>8. Víno</a:t>
            </a:r>
            <a:endParaRPr lang="sk-SK" sz="1400" dirty="0"/>
          </a:p>
        </p:txBody>
      </p:sp>
    </p:spTree>
    <p:extLst>
      <p:ext uri="{BB962C8B-B14F-4D97-AF65-F5344CB8AC3E}">
        <p14:creationId xmlns:p14="http://schemas.microsoft.com/office/powerpoint/2010/main" val="177978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GLYCEROL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/>
              <a:t>			Glycerín</a:t>
            </a:r>
          </a:p>
          <a:p>
            <a:r>
              <a:rPr lang="sk-SK" dirty="0" smtClean="0"/>
              <a:t>Nachádza sa v prírodných tukoch a olejoch</a:t>
            </a:r>
          </a:p>
          <a:p>
            <a:r>
              <a:rPr lang="sk-SK" dirty="0" smtClean="0"/>
              <a:t>Prísada do mydiel, krémov, potravín</a:t>
            </a:r>
            <a:endParaRPr lang="sk-SK" dirty="0"/>
          </a:p>
        </p:txBody>
      </p:sp>
      <p:pic>
        <p:nvPicPr>
          <p:cNvPr id="1026" name="Picture 2" descr="Výsledok vyhľadávania obrázkov pre dopyt glycer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9" y="3768503"/>
            <a:ext cx="2808312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ok vyhľadávania obrázkov pre dopyt glycerino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b="12490"/>
          <a:stretch/>
        </p:blipFill>
        <p:spPr bwMode="auto">
          <a:xfrm>
            <a:off x="3131840" y="3573016"/>
            <a:ext cx="2403954" cy="182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ýsledok vyhľadávania obrázkov pre dopyt glycerinovy krem na ruky oriflam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939957"/>
            <a:ext cx="1440354" cy="351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Výsledok vyhľadávania obrázkov pre dopyt glycerol"/>
          <p:cNvSpPr>
            <a:spLocks noChangeAspect="1" noChangeArrowheads="1"/>
          </p:cNvSpPr>
          <p:nvPr/>
        </p:nvSpPr>
        <p:spPr bwMode="auto">
          <a:xfrm>
            <a:off x="155575" y="-769938"/>
            <a:ext cx="284797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38" name="Picture 14" descr="Výsledok vyhľadávania obrázkov pre dopyt glycerinove mydl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427" y="-4539"/>
            <a:ext cx="2957340" cy="199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ýsledok vyhľadávania obrázkov pre dopyt tekuté mydl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3" r="13383"/>
          <a:stretch/>
        </p:blipFill>
        <p:spPr bwMode="auto">
          <a:xfrm>
            <a:off x="5535794" y="4022019"/>
            <a:ext cx="1800225" cy="2479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ýsledok vyhľadávania obrázkov pre dopyt etylenglyko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54"/>
          <a:stretch/>
        </p:blipFill>
        <p:spPr bwMode="auto">
          <a:xfrm>
            <a:off x="731639" y="116632"/>
            <a:ext cx="1656184" cy="209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8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INÉ ZAUJÍMAVÉ ALKOHOLY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1"/>
            <a:ext cx="3898776" cy="21888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b="1" dirty="0" err="1" smtClean="0"/>
              <a:t>Etylénglykol</a:t>
            </a:r>
            <a:endParaRPr lang="sk-SK" b="1" dirty="0" smtClean="0"/>
          </a:p>
          <a:p>
            <a:r>
              <a:rPr lang="sk-SK" sz="2800" dirty="0" smtClean="0"/>
              <a:t>Nemrznúca </a:t>
            </a:r>
            <a:br>
              <a:rPr lang="sk-SK" sz="2800" dirty="0" smtClean="0"/>
            </a:br>
            <a:r>
              <a:rPr lang="sk-SK" sz="2800" dirty="0" smtClean="0"/>
              <a:t>kvapalina </a:t>
            </a:r>
            <a:br>
              <a:rPr lang="sk-SK" sz="2800" dirty="0" smtClean="0"/>
            </a:br>
            <a:r>
              <a:rPr lang="sk-SK" sz="2800" dirty="0" smtClean="0"/>
              <a:t>do chladiča</a:t>
            </a:r>
          </a:p>
          <a:p>
            <a:r>
              <a:rPr lang="sk-SK" sz="2800" dirty="0" smtClean="0"/>
              <a:t>Jedovatý</a:t>
            </a:r>
          </a:p>
        </p:txBody>
      </p:sp>
      <p:pic>
        <p:nvPicPr>
          <p:cNvPr id="2052" name="Picture 4" descr="Výsledok vyhľadávania obrázkov pre dopyt mentolové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11226" r="10062" b="8223"/>
          <a:stretch/>
        </p:blipFill>
        <p:spPr bwMode="auto">
          <a:xfrm>
            <a:off x="1362670" y="4032675"/>
            <a:ext cx="1780580" cy="203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ok vyhľadávania obrázkov pre dopyt geraniol ružov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2" r="24744"/>
          <a:stretch/>
        </p:blipFill>
        <p:spPr bwMode="auto">
          <a:xfrm>
            <a:off x="138533" y="3847929"/>
            <a:ext cx="1118767" cy="261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ok vyhľadávania obrázkov pre dopyt cholester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41" y="4337518"/>
            <a:ext cx="34290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obsahu 2"/>
          <p:cNvSpPr txBox="1">
            <a:spLocks/>
          </p:cNvSpPr>
          <p:nvPr/>
        </p:nvSpPr>
        <p:spPr>
          <a:xfrm>
            <a:off x="4932040" y="1556792"/>
            <a:ext cx="3898776" cy="27739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b="1" dirty="0" smtClean="0"/>
              <a:t>Cholesterol </a:t>
            </a:r>
          </a:p>
          <a:p>
            <a:r>
              <a:rPr lang="sk-SK" dirty="0" smtClean="0"/>
              <a:t>Súčasť bunkovej membrány</a:t>
            </a:r>
          </a:p>
          <a:p>
            <a:r>
              <a:rPr lang="sk-SK" dirty="0" smtClean="0"/>
              <a:t>Potrebný pre správne fungovanie organizmu</a:t>
            </a:r>
          </a:p>
          <a:p>
            <a:r>
              <a:rPr lang="sk-SK" dirty="0" smtClean="0"/>
              <a:t>Nadmerné množstvo - zúženie ciev</a:t>
            </a:r>
          </a:p>
        </p:txBody>
      </p:sp>
      <p:pic>
        <p:nvPicPr>
          <p:cNvPr id="2058" name="Picture 10" descr="Výsledok vyhľadávania obrázkov pre dopyt nemrznuca kvapalin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9" t="5622" r="7900" b="10879"/>
          <a:stretch/>
        </p:blipFill>
        <p:spPr bwMode="auto">
          <a:xfrm>
            <a:off x="2771800" y="1556792"/>
            <a:ext cx="195071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640892" y="6226191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mentol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138534" y="640708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geraniol</a:t>
            </a:r>
            <a:endParaRPr lang="sk-SK" dirty="0"/>
          </a:p>
        </p:txBody>
      </p:sp>
      <p:pic>
        <p:nvPicPr>
          <p:cNvPr id="2060" name="Picture 12" descr="Výsledok vyhľadávania obrázkov pre dopyt etylenglyko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1" r="56621"/>
          <a:stretch/>
        </p:blipFill>
        <p:spPr bwMode="auto">
          <a:xfrm>
            <a:off x="3419872" y="3510998"/>
            <a:ext cx="1656184" cy="163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114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sk-SK" b="1" dirty="0" smtClean="0"/>
              <a:t>HYDROXYLOVÁ SKUPINA</a:t>
            </a:r>
            <a:br>
              <a:rPr lang="sk-SK" b="1" dirty="0" smtClean="0"/>
            </a:br>
            <a:r>
              <a:rPr lang="sk-SK" dirty="0" smtClean="0"/>
              <a:t>(ALKOHOLOVÁ)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dirty="0" smtClean="0"/>
              <a:t>Jeden alebo viac vodíkov je nahradených touto skupinou:</a:t>
            </a:r>
          </a:p>
          <a:p>
            <a:pPr marL="0" indent="0" algn="ctr">
              <a:buNone/>
            </a:pPr>
            <a:endParaRPr lang="sk-SK" dirty="0" smtClean="0"/>
          </a:p>
          <a:p>
            <a:pPr marL="0" indent="0" algn="ctr">
              <a:buNone/>
            </a:pPr>
            <a:r>
              <a:rPr lang="sk-SK" dirty="0" smtClean="0"/>
              <a:t>-O-H			-OH</a:t>
            </a:r>
          </a:p>
          <a:p>
            <a:pPr marL="0" indent="0" algn="ctr">
              <a:buNone/>
            </a:pPr>
            <a:endParaRPr lang="sk-SK" dirty="0"/>
          </a:p>
          <a:p>
            <a:pPr marL="0" indent="0" algn="ctr">
              <a:buNone/>
            </a:pPr>
            <a:r>
              <a:rPr lang="sk-SK" dirty="0" smtClean="0"/>
              <a:t>Prípona -</a:t>
            </a:r>
            <a:r>
              <a:rPr lang="sk-SK" dirty="0" err="1" smtClean="0"/>
              <a:t>ol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565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1876425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677838"/>
            <a:ext cx="236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20688"/>
            <a:ext cx="28670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55" y="2276872"/>
            <a:ext cx="12382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24484"/>
            <a:ext cx="1800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72" y="2353072"/>
            <a:ext cx="22574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67544" y="328498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/>
              <a:t>metan</a:t>
            </a:r>
            <a:r>
              <a:rPr lang="sk-SK" sz="2800" b="1" dirty="0" err="1" smtClean="0">
                <a:solidFill>
                  <a:srgbClr val="FF0000"/>
                </a:solidFill>
              </a:rPr>
              <a:t>ol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347864" y="328498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etan</a:t>
            </a:r>
            <a:r>
              <a:rPr lang="sk-SK" sz="2800" b="1" dirty="0" smtClean="0">
                <a:solidFill>
                  <a:srgbClr val="FF0000"/>
                </a:solidFill>
              </a:rPr>
              <a:t>ol</a:t>
            </a:r>
            <a:endParaRPr lang="sk-SK" sz="2800" b="1" dirty="0">
              <a:solidFill>
                <a:srgbClr val="FF0000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6401556" y="306896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err="1" smtClean="0"/>
              <a:t>propan</a:t>
            </a:r>
            <a:r>
              <a:rPr lang="sk-SK" sz="2800" b="1" dirty="0" err="1" smtClean="0">
                <a:solidFill>
                  <a:srgbClr val="FF0000"/>
                </a:solidFill>
              </a:rPr>
              <a:t>ol</a:t>
            </a:r>
            <a:endParaRPr lang="sk-SK" sz="2800" b="1" dirty="0">
              <a:solidFill>
                <a:srgbClr val="FF0000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556" y="4448150"/>
            <a:ext cx="2286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356" y="5816302"/>
            <a:ext cx="1676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BlokTextu 14"/>
          <p:cNvSpPr txBox="1"/>
          <p:nvPr/>
        </p:nvSpPr>
        <p:spPr>
          <a:xfrm>
            <a:off x="505656" y="403148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/>
              <a:t>metyl</a:t>
            </a:r>
            <a:r>
              <a:rPr lang="sk-SK" sz="2800" dirty="0" smtClean="0">
                <a:solidFill>
                  <a:srgbClr val="FF0000"/>
                </a:solidFill>
              </a:rPr>
              <a:t>alkohol</a:t>
            </a:r>
            <a:endParaRPr lang="sk-SK" sz="2800" dirty="0">
              <a:solidFill>
                <a:srgbClr val="FF0000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491880" y="4166592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/>
              <a:t>etyl</a:t>
            </a:r>
            <a:r>
              <a:rPr lang="sk-SK" sz="2800" dirty="0" smtClean="0">
                <a:solidFill>
                  <a:srgbClr val="FF0000"/>
                </a:solidFill>
              </a:rPr>
              <a:t>alkohol</a:t>
            </a:r>
            <a:endParaRPr lang="sk-SK" sz="2800" dirty="0">
              <a:solidFill>
                <a:srgbClr val="FF0000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6389799" y="370976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err="1" smtClean="0"/>
              <a:t>propyl</a:t>
            </a:r>
            <a:r>
              <a:rPr lang="sk-SK" sz="2800" dirty="0" err="1" smtClean="0">
                <a:solidFill>
                  <a:srgbClr val="FF0000"/>
                </a:solidFill>
              </a:rPr>
              <a:t>alkohol</a:t>
            </a:r>
            <a:endParaRPr lang="sk-SK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353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ok vyhľadávania obrázkov pre dopyt metan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525" y="0"/>
            <a:ext cx="340596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METANOL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/>
              <a:t>Metylalkohol</a:t>
            </a:r>
          </a:p>
          <a:p>
            <a:r>
              <a:rPr lang="sk-SK" dirty="0"/>
              <a:t>R</a:t>
            </a:r>
            <a:r>
              <a:rPr lang="sk-SK" dirty="0" smtClean="0"/>
              <a:t>ozpúšťadlo </a:t>
            </a:r>
          </a:p>
          <a:p>
            <a:r>
              <a:rPr lang="sk-SK" dirty="0" smtClean="0"/>
              <a:t>Výroba:  </a:t>
            </a:r>
            <a:r>
              <a:rPr lang="sk-SK" dirty="0"/>
              <a:t>CO </a:t>
            </a:r>
            <a:r>
              <a:rPr lang="sk-SK" dirty="0" smtClean="0"/>
              <a:t>+ 2 H</a:t>
            </a:r>
            <a:r>
              <a:rPr lang="sk-SK" baseline="-25000" dirty="0" smtClean="0"/>
              <a:t>2</a:t>
            </a:r>
            <a:r>
              <a:rPr lang="sk-SK" dirty="0" smtClean="0"/>
              <a:t> </a:t>
            </a:r>
            <a:r>
              <a:rPr lang="sk-SK" dirty="0" smtClean="0">
                <a:latin typeface="Times New Roman"/>
                <a:cs typeface="Times New Roman"/>
              </a:rPr>
              <a:t>→ </a:t>
            </a:r>
            <a:r>
              <a:rPr lang="sk-SK" dirty="0" smtClean="0"/>
              <a:t>CH</a:t>
            </a:r>
            <a:r>
              <a:rPr lang="sk-SK" baseline="-25000" dirty="0" smtClean="0"/>
              <a:t>3</a:t>
            </a:r>
            <a:r>
              <a:rPr lang="sk-SK" dirty="0" smtClean="0"/>
              <a:t>OH</a:t>
            </a:r>
          </a:p>
          <a:p>
            <a:r>
              <a:rPr lang="sk-SK" dirty="0" smtClean="0"/>
              <a:t>Nebezpečný jed</a:t>
            </a:r>
          </a:p>
          <a:p>
            <a:r>
              <a:rPr lang="sk-SK" dirty="0" smtClean="0"/>
              <a:t>5–10 ml oslepnutie </a:t>
            </a:r>
            <a:br>
              <a:rPr lang="sk-SK" dirty="0" smtClean="0"/>
            </a:br>
            <a:r>
              <a:rPr lang="sk-SK" dirty="0" smtClean="0"/>
              <a:t>a </a:t>
            </a:r>
            <a:r>
              <a:rPr lang="sk-SK" dirty="0"/>
              <a:t>poškodenie mozgu </a:t>
            </a:r>
            <a:endParaRPr lang="sk-SK" dirty="0" smtClean="0"/>
          </a:p>
          <a:p>
            <a:r>
              <a:rPr lang="sk-SK" dirty="0" smtClean="0"/>
              <a:t>20-50 ml smrteľná dávka</a:t>
            </a:r>
            <a:endParaRPr lang="sk-SK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228825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12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ETANOL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23728" y="1600200"/>
            <a:ext cx="5256584" cy="4990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 smtClean="0"/>
              <a:t>Etylalkohol</a:t>
            </a:r>
          </a:p>
          <a:p>
            <a:r>
              <a:rPr lang="sk-SK" sz="2400" dirty="0" smtClean="0"/>
              <a:t>Rozpúšťadlo, dezinfekcia, palivo, surovina </a:t>
            </a:r>
            <a:r>
              <a:rPr lang="sk-SK" sz="2400" dirty="0"/>
              <a:t>pre mnohé </a:t>
            </a:r>
            <a:r>
              <a:rPr lang="sk-SK" sz="2400" dirty="0" smtClean="0"/>
              <a:t>odvetvia</a:t>
            </a:r>
          </a:p>
          <a:p>
            <a:r>
              <a:rPr lang="sk-SK" sz="2400" dirty="0" smtClean="0"/>
              <a:t>Výroba: CH</a:t>
            </a:r>
            <a:r>
              <a:rPr lang="sk-SK" sz="2400" baseline="-25000" dirty="0" smtClean="0"/>
              <a:t>2</a:t>
            </a:r>
            <a:r>
              <a:rPr lang="sk-SK" sz="2400" dirty="0" smtClean="0"/>
              <a:t>=CH</a:t>
            </a:r>
            <a:r>
              <a:rPr lang="sk-SK" sz="2400" baseline="-25000" dirty="0" smtClean="0"/>
              <a:t>2</a:t>
            </a:r>
            <a:r>
              <a:rPr lang="sk-SK" sz="2400" dirty="0" smtClean="0"/>
              <a:t> + H</a:t>
            </a:r>
            <a:r>
              <a:rPr lang="sk-SK" sz="2400" baseline="-25000" dirty="0" smtClean="0"/>
              <a:t>2</a:t>
            </a:r>
            <a:r>
              <a:rPr lang="sk-SK" sz="2400" dirty="0" smtClean="0"/>
              <a:t>O </a:t>
            </a:r>
            <a:r>
              <a:rPr lang="sk-SK" sz="2400" dirty="0" smtClean="0">
                <a:latin typeface="Times New Roman"/>
                <a:cs typeface="Times New Roman"/>
              </a:rPr>
              <a:t>→ </a:t>
            </a:r>
            <a:r>
              <a:rPr lang="sk-SK" sz="2400" dirty="0" smtClean="0"/>
              <a:t>CH</a:t>
            </a:r>
            <a:r>
              <a:rPr lang="sk-SK" sz="2400" baseline="-25000" dirty="0" smtClean="0"/>
              <a:t>3</a:t>
            </a:r>
            <a:r>
              <a:rPr lang="sk-SK" sz="2400" dirty="0" smtClean="0"/>
              <a:t>CH</a:t>
            </a:r>
            <a:r>
              <a:rPr lang="sk-SK" sz="2400" baseline="-25000" dirty="0" smtClean="0"/>
              <a:t>2</a:t>
            </a:r>
            <a:r>
              <a:rPr lang="sk-SK" sz="2400" dirty="0" smtClean="0"/>
              <a:t>OH (syntetický lieh)</a:t>
            </a:r>
          </a:p>
          <a:p>
            <a:r>
              <a:rPr lang="sk-SK" sz="2400" dirty="0" smtClean="0"/>
              <a:t>Teplota varu 78 °C</a:t>
            </a:r>
          </a:p>
          <a:p>
            <a:r>
              <a:rPr lang="sk-SK" sz="2400" dirty="0" smtClean="0"/>
              <a:t>Smrteľná dávka pre dieťa je 10 g čistého alkoholu</a:t>
            </a:r>
          </a:p>
          <a:p>
            <a:r>
              <a:rPr lang="sk-SK" sz="2400" b="1" dirty="0" smtClean="0"/>
              <a:t>Denaturácia</a:t>
            </a:r>
            <a:r>
              <a:rPr lang="sk-SK" sz="2400" dirty="0" smtClean="0"/>
              <a:t>: pridanie zapáchajúcich látok, aby sa nekonzumoval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5124" name="Picture 4" descr="Výsledok vyhľadávania obrázkov pre dopyt lie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2" t="5251" r="9394" b="6810"/>
          <a:stretch/>
        </p:blipFill>
        <p:spPr bwMode="auto">
          <a:xfrm>
            <a:off x="7507610" y="3058258"/>
            <a:ext cx="1440160" cy="338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farlesk.sk/uploads/72/products/17122/technickylie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914" y="1916832"/>
            <a:ext cx="2232248" cy="415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5" y="476672"/>
            <a:ext cx="2430270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Výsledok vyhľadávania obrázkov pre dopyt spiritus dilu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2430"/>
            <a:ext cx="1639466" cy="291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92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Výsledok vyhľadávania obrázkov pre dopyt cogna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28999"/>
            <a:ext cx="2326162" cy="310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Výsledok vyhľadávania obrázkov pre dopyt scot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350271"/>
            <a:ext cx="2065275" cy="3089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Výsledok vyhľadávania obrázkov pre dopyt whisk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7" r="27490"/>
          <a:stretch/>
        </p:blipFill>
        <p:spPr bwMode="auto">
          <a:xfrm>
            <a:off x="2987825" y="3543436"/>
            <a:ext cx="1546076" cy="290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ok vyhľadávania obrázkov pre dopyt lie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229" y="1196752"/>
            <a:ext cx="1323782" cy="495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KONZUMNÝ ALKOHOL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Vyrába sa kvasením cukru (hrozna, </a:t>
            </a:r>
            <a:br>
              <a:rPr lang="sk-SK" dirty="0" smtClean="0"/>
            </a:br>
            <a:r>
              <a:rPr lang="sk-SK" dirty="0" smtClean="0"/>
              <a:t>ovocia, jačmeňa, zemiakov, kukurice...)</a:t>
            </a:r>
          </a:p>
          <a:p>
            <a:r>
              <a:rPr lang="sk-SK" dirty="0" smtClean="0"/>
              <a:t>Z kvasu sa získava destiláciou</a:t>
            </a:r>
            <a:endParaRPr lang="sk-SK" dirty="0"/>
          </a:p>
        </p:txBody>
      </p:sp>
      <p:pic>
        <p:nvPicPr>
          <p:cNvPr id="6148" name="Picture 4" descr="Výsledok vyhľadávania obrázkov pre dopyt vodk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436"/>
            <a:ext cx="1715753" cy="279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Výsledok vyhľadávania obrázkov pre dopyt whiske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r="25748"/>
          <a:stretch/>
        </p:blipFill>
        <p:spPr bwMode="auto">
          <a:xfrm>
            <a:off x="4427984" y="3554474"/>
            <a:ext cx="1426593" cy="288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2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OVOCNÉ DESTILÁTY</a:t>
            </a:r>
            <a:endParaRPr lang="sk-SK" b="1" dirty="0"/>
          </a:p>
        </p:txBody>
      </p:sp>
      <p:pic>
        <p:nvPicPr>
          <p:cNvPr id="7170" name="Picture 2" descr="Výsledok vyhľadávania obrázkov pre dopyt slivovi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05" r="27108"/>
          <a:stretch/>
        </p:blipFill>
        <p:spPr bwMode="auto">
          <a:xfrm>
            <a:off x="179512" y="1196752"/>
            <a:ext cx="145732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Výsledok vyhľadávania obrázkov pre dopyt marhulov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326" y="1304764"/>
            <a:ext cx="119553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Výsledok vyhľadávania obrázkov pre dopyt čerešňov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86" y="1132123"/>
            <a:ext cx="1770734" cy="315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Výsledok vyhľadávania obrázkov pre dopyt hruškovic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9" r="6334"/>
          <a:stretch/>
        </p:blipFill>
        <p:spPr bwMode="auto">
          <a:xfrm>
            <a:off x="5572124" y="1282452"/>
            <a:ext cx="1809751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Výsledok vyhľadávania obrázkov pre dopyt borovičk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282452"/>
            <a:ext cx="1131044" cy="271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Výsledok vyhľadávania obrázkov pre dopyt gi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4153619"/>
            <a:ext cx="2386147" cy="238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21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ALKOHOLOVÉ KVASENIE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Premena cukrov na alkohol a CO</a:t>
            </a:r>
            <a:r>
              <a:rPr lang="sk-SK" baseline="-25000" dirty="0" smtClean="0"/>
              <a:t>2</a:t>
            </a:r>
          </a:p>
          <a:p>
            <a:pPr marL="0" indent="0" algn="ctr">
              <a:buNone/>
            </a:pPr>
            <a:r>
              <a:rPr lang="sk-SK" dirty="0" smtClean="0"/>
              <a:t>C</a:t>
            </a:r>
            <a:r>
              <a:rPr lang="sk-SK" baseline="-25000" dirty="0" smtClean="0"/>
              <a:t>6</a:t>
            </a:r>
            <a:r>
              <a:rPr lang="sk-SK" dirty="0" smtClean="0"/>
              <a:t>H</a:t>
            </a:r>
            <a:r>
              <a:rPr lang="sk-SK" baseline="-25000" dirty="0" smtClean="0"/>
              <a:t>12</a:t>
            </a:r>
            <a:r>
              <a:rPr lang="sk-SK" dirty="0" smtClean="0"/>
              <a:t>O</a:t>
            </a:r>
            <a:r>
              <a:rPr lang="sk-SK" baseline="-25000" dirty="0" smtClean="0"/>
              <a:t>6</a:t>
            </a:r>
            <a:r>
              <a:rPr lang="sk-SK" dirty="0" smtClean="0"/>
              <a:t> </a:t>
            </a:r>
            <a:r>
              <a:rPr lang="sk-SK" dirty="0" smtClean="0">
                <a:sym typeface="Wingdings" panose="05000000000000000000" pitchFamily="2" charset="2"/>
              </a:rPr>
              <a:t> </a:t>
            </a:r>
            <a:r>
              <a:rPr lang="sk-SK" dirty="0" smtClean="0">
                <a:latin typeface="Times New Roman"/>
                <a:cs typeface="Times New Roman"/>
              </a:rPr>
              <a:t>→ </a:t>
            </a:r>
            <a:r>
              <a:rPr lang="sk-SK" dirty="0" smtClean="0"/>
              <a:t>CH</a:t>
            </a:r>
            <a:r>
              <a:rPr lang="sk-SK" baseline="-25000" dirty="0" smtClean="0"/>
              <a:t>3</a:t>
            </a:r>
            <a:r>
              <a:rPr lang="sk-SK" dirty="0" smtClean="0"/>
              <a:t>CH</a:t>
            </a:r>
            <a:r>
              <a:rPr lang="sk-SK" baseline="-25000" dirty="0" smtClean="0"/>
              <a:t>2</a:t>
            </a:r>
            <a:r>
              <a:rPr lang="sk-SK" dirty="0" smtClean="0"/>
              <a:t>OH + </a:t>
            </a:r>
            <a:r>
              <a:rPr lang="sk-SK" dirty="0" smtClean="0">
                <a:sym typeface="Wingdings" panose="05000000000000000000" pitchFamily="2" charset="2"/>
              </a:rPr>
              <a:t>CO</a:t>
            </a:r>
            <a:r>
              <a:rPr lang="sk-SK" baseline="-25000" dirty="0" smtClean="0">
                <a:sym typeface="Wingdings" panose="05000000000000000000" pitchFamily="2" charset="2"/>
              </a:rPr>
              <a:t>2</a:t>
            </a:r>
            <a:endParaRPr lang="sk-SK" baseline="-25000" dirty="0">
              <a:sym typeface="Wingdings" panose="05000000000000000000" pitchFamily="2" charset="2"/>
            </a:endParaRPr>
          </a:p>
          <a:p>
            <a:r>
              <a:rPr lang="sk-SK" dirty="0" smtClean="0">
                <a:sym typeface="Wingdings" panose="05000000000000000000" pitchFamily="2" charset="2"/>
              </a:rPr>
              <a:t>Zabezpečujú to kvasinky</a:t>
            </a:r>
          </a:p>
          <a:p>
            <a:r>
              <a:rPr lang="sk-SK" dirty="0" smtClean="0">
                <a:sym typeface="Wingdings" panose="05000000000000000000" pitchFamily="2" charset="2"/>
              </a:rPr>
              <a:t>Výroba vína, piva, alkoholu</a:t>
            </a:r>
          </a:p>
          <a:p>
            <a:r>
              <a:rPr lang="sk-SK" dirty="0" smtClean="0">
                <a:sym typeface="Wingdings" panose="05000000000000000000" pitchFamily="2" charset="2"/>
              </a:rPr>
              <a:t>Kysnutie cesta</a:t>
            </a:r>
            <a:endParaRPr lang="sk-SK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8194" name="Picture 2" descr="Výsledok vyhľadávania obrázkov pre dopyt yeast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33056"/>
            <a:ext cx="311467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16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KYSNUTIE CESTA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Kvások, kvasnice, droždie </a:t>
            </a:r>
            <a:br>
              <a:rPr lang="sk-SK" dirty="0" smtClean="0"/>
            </a:br>
            <a:r>
              <a:rPr lang="sk-SK" dirty="0" smtClean="0"/>
              <a:t>                               – </a:t>
            </a:r>
            <a:r>
              <a:rPr lang="sk-SK" i="1" dirty="0" smtClean="0"/>
              <a:t>kvasinka pivná</a:t>
            </a:r>
          </a:p>
          <a:p>
            <a:r>
              <a:rPr lang="sk-SK" dirty="0" smtClean="0"/>
              <a:t>Cukor, múka, udržujeme v teple</a:t>
            </a:r>
          </a:p>
          <a:p>
            <a:r>
              <a:rPr lang="sk-SK" dirty="0" smtClean="0"/>
              <a:t>Kvasinky sa množia, žerú cukor a vyrábajú bubliny CO</a:t>
            </a:r>
            <a:r>
              <a:rPr lang="sk-SK" baseline="-25000" dirty="0" smtClean="0"/>
              <a:t>2</a:t>
            </a:r>
            <a:r>
              <a:rPr lang="sk-SK" dirty="0" smtClean="0"/>
              <a:t> – nafúknutie cesta</a:t>
            </a:r>
            <a:endParaRPr lang="sk-SK" dirty="0"/>
          </a:p>
        </p:txBody>
      </p:sp>
      <p:pic>
        <p:nvPicPr>
          <p:cNvPr id="4098" name="Picture 2" descr="Droždie - Vitamíny v kock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2195736" cy="164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eet baker's yeast, the budding, single-celled fungus that fluffs your  bread - University at Buffal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324349"/>
            <a:ext cx="4505325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Výsledok vyhľadávania obrázkov pre dopyt home yeast 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883" y="30784"/>
            <a:ext cx="1846872" cy="24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7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208</Words>
  <Application>Microsoft Office PowerPoint</Application>
  <PresentationFormat>Prezentácia na obrazovke (4:3)</PresentationFormat>
  <Paragraphs>74</Paragraphs>
  <Slides>13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4" baseType="lpstr">
      <vt:lpstr>Motív Office</vt:lpstr>
      <vt:lpstr>KYSLÍKATÉ DERIVÁTY UHĽOVODÍKOV</vt:lpstr>
      <vt:lpstr>HYDROXYLOVÁ SKUPINA (ALKOHOLOVÁ)</vt:lpstr>
      <vt:lpstr>Prezentácia programu PowerPoint</vt:lpstr>
      <vt:lpstr>METANOL</vt:lpstr>
      <vt:lpstr>ETANOL</vt:lpstr>
      <vt:lpstr>KONZUMNÝ ALKOHOL</vt:lpstr>
      <vt:lpstr>OVOCNÉ DESTILÁTY</vt:lpstr>
      <vt:lpstr>ALKOHOLOVÉ KVASENIE</vt:lpstr>
      <vt:lpstr>KYSNUTIE CESTA</vt:lpstr>
      <vt:lpstr>VÝROBA PIVA – kvasinka pivná</vt:lpstr>
      <vt:lpstr>Prezentácia programu PowerPoint</vt:lpstr>
      <vt:lpstr>GLYCEROL</vt:lpstr>
      <vt:lpstr>INÉ ZAUJÍMAVÉ ALKOHOLY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KYSLÍKATÉ DERIVÁTY UHĽOVODÍKOV</dc:title>
  <dc:creator>Katka Radvanská</dc:creator>
  <cp:lastModifiedBy>Katka Radvanská</cp:lastModifiedBy>
  <cp:revision>27</cp:revision>
  <dcterms:created xsi:type="dcterms:W3CDTF">2021-02-17T20:06:01Z</dcterms:created>
  <dcterms:modified xsi:type="dcterms:W3CDTF">2021-05-07T19:20:22Z</dcterms:modified>
</cp:coreProperties>
</file>