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60" r:id="rId3"/>
    <p:sldId id="257" r:id="rId4"/>
    <p:sldId id="258" r:id="rId5"/>
    <p:sldId id="259"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4" d="100"/>
          <a:sy n="94" d="100"/>
        </p:scale>
        <p:origin x="106"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4/27/2021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35028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67458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74228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01323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4/27/2021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694143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69047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4/27/2021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42705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71132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27533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4/27/2021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64747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4/27/2021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2574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4/27/2021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07664637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51" r:id="rId5"/>
    <p:sldLayoutId id="2147483757" r:id="rId6"/>
    <p:sldLayoutId id="2147483752" r:id="rId7"/>
    <p:sldLayoutId id="2147483753" r:id="rId8"/>
    <p:sldLayoutId id="2147483754" r:id="rId9"/>
    <p:sldLayoutId id="2147483755" r:id="rId10"/>
    <p:sldLayoutId id="2147483756"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osdkrasnoedupage-my.sharepoint.com/personal/leavarsavikova_sosdkrasno_edupage_org/Documents/Prezent%C3%A1cia4.pptx?web=1"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uropa.eu/youreurope/business/product-requirements/labels-markings/textile-label/index_sk.htm" TargetMode="External"/><Relationship Id="rId2" Type="http://schemas.openxmlformats.org/officeDocument/2006/relationships/hyperlink" Target="https://eur-lex.europa.eu/legal-content/SK/ALL/?uri=CELEX:32011R1007#d1e32-12-1"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s://www.zakonypreludi.sk/zz/2015-243#f4396399" TargetMode="External"/><Relationship Id="rId2" Type="http://schemas.openxmlformats.org/officeDocument/2006/relationships/hyperlink" Target="https://www.zakonypreludi.sk/zz/2015-243#f4807647"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zakonypreludi.sk/zz/2007-250#f3418714"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uropa.eu/youreurope/business/product-requirements/labels-markings/ce-marking/index_sk.htm#abbr-ID0E1"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uropa.eu/youreurope/business/product-requirements/compliance/technical-documentation-conformity/index_sk.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europa.eu/youreurope/business/product-requirements/labels-markings/ce-marking/index_sk.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Vysoké vzostup budova amidskyscrapers">
            <a:extLst>
              <a:ext uri="{FF2B5EF4-FFF2-40B4-BE49-F238E27FC236}">
                <a16:creationId xmlns:a16="http://schemas.microsoft.com/office/drawing/2014/main" id="{A259B49E-F3D1-418A-B0B0-DFBBB8DBA8B0}"/>
              </a:ext>
            </a:extLst>
          </p:cNvPr>
          <p:cNvPicPr>
            <a:picLocks noChangeAspect="1"/>
          </p:cNvPicPr>
          <p:nvPr/>
        </p:nvPicPr>
        <p:blipFill rotWithShape="1">
          <a:blip r:embed="rId2"/>
          <a:srcRect t="16482" b="8518"/>
          <a:stretch/>
        </p:blipFill>
        <p:spPr>
          <a:xfrm>
            <a:off x="20" y="-839"/>
            <a:ext cx="12191980" cy="6858000"/>
          </a:xfrm>
          <a:prstGeom prst="rect">
            <a:avLst/>
          </a:prstGeom>
        </p:spPr>
      </p:pic>
      <p:sp useBgFill="1">
        <p:nvSpPr>
          <p:cNvPr id="16" name="Rectangle 15">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8" name="Rectangle 17">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Nadpis 1">
            <a:extLst>
              <a:ext uri="{FF2B5EF4-FFF2-40B4-BE49-F238E27FC236}">
                <a16:creationId xmlns:a16="http://schemas.microsoft.com/office/drawing/2014/main" id="{939ADF93-2CC5-45DB-9E29-69CD7C912A63}"/>
              </a:ext>
            </a:extLst>
          </p:cNvPr>
          <p:cNvSpPr>
            <a:spLocks noGrp="1"/>
          </p:cNvSpPr>
          <p:nvPr>
            <p:ph type="ctrTitle"/>
          </p:nvPr>
        </p:nvSpPr>
        <p:spPr>
          <a:xfrm>
            <a:off x="1771132" y="2091263"/>
            <a:ext cx="8649738" cy="2590800"/>
          </a:xfrm>
        </p:spPr>
        <p:txBody>
          <a:bodyPr>
            <a:normAutofit/>
          </a:bodyPr>
          <a:lstStyle/>
          <a:p>
            <a:r>
              <a:rPr lang="sk-SK" dirty="0"/>
              <a:t>Nebezpečné výrobky</a:t>
            </a:r>
          </a:p>
        </p:txBody>
      </p:sp>
      <p:sp>
        <p:nvSpPr>
          <p:cNvPr id="3" name="Podnadpis 2">
            <a:extLst>
              <a:ext uri="{FF2B5EF4-FFF2-40B4-BE49-F238E27FC236}">
                <a16:creationId xmlns:a16="http://schemas.microsoft.com/office/drawing/2014/main" id="{A47A4A82-060A-481F-A468-3845F5F996B7}"/>
              </a:ext>
            </a:extLst>
          </p:cNvPr>
          <p:cNvSpPr>
            <a:spLocks noGrp="1"/>
          </p:cNvSpPr>
          <p:nvPr>
            <p:ph type="subTitle" idx="1"/>
          </p:nvPr>
        </p:nvSpPr>
        <p:spPr>
          <a:xfrm>
            <a:off x="1771130" y="4682062"/>
            <a:ext cx="8652788" cy="457201"/>
          </a:xfrm>
        </p:spPr>
        <p:txBody>
          <a:bodyPr>
            <a:normAutofit/>
          </a:bodyPr>
          <a:lstStyle/>
          <a:p>
            <a:pPr>
              <a:spcAft>
                <a:spcPts val="600"/>
              </a:spcAft>
            </a:pPr>
            <a:r>
              <a:rPr lang="sk-SK" dirty="0">
                <a:hlinkClick r:id="rId3">
                  <a:extLst>
                    <a:ext uri="{A12FA001-AC4F-418D-AE19-62706E023703}">
                      <ahyp:hlinkClr xmlns:ahyp="http://schemas.microsoft.com/office/drawing/2018/hyperlinkcolor" val="tx"/>
                    </a:ext>
                  </a:extLst>
                </a:hlinkClick>
              </a:rPr>
              <a:t>Ing</a:t>
            </a:r>
            <a:r>
              <a:rPr lang="sk-SK" dirty="0"/>
              <a:t>. Michaela Klieštiková</a:t>
            </a:r>
          </a:p>
        </p:txBody>
      </p:sp>
      <p:sp>
        <p:nvSpPr>
          <p:cNvPr id="20" name="Rectangle 19">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529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3336C7-0ABA-4E48-9F23-97C71578A187}"/>
              </a:ext>
            </a:extLst>
          </p:cNvPr>
          <p:cNvSpPr>
            <a:spLocks noGrp="1"/>
          </p:cNvSpPr>
          <p:nvPr>
            <p:ph type="title"/>
          </p:nvPr>
        </p:nvSpPr>
        <p:spPr>
          <a:xfrm>
            <a:off x="618289" y="482920"/>
            <a:ext cx="4918667" cy="1226399"/>
          </a:xfrm>
        </p:spPr>
        <p:txBody>
          <a:bodyPr>
            <a:normAutofit/>
          </a:bodyPr>
          <a:lstStyle/>
          <a:p>
            <a:r>
              <a:rPr lang="sk-SK" sz="2800" dirty="0"/>
              <a:t>Čo by malo byť uvedené na etikete textilných výrobkov</a:t>
            </a:r>
          </a:p>
        </p:txBody>
      </p:sp>
      <p:sp>
        <p:nvSpPr>
          <p:cNvPr id="3" name="Zástupný objekt pre obsah 2">
            <a:extLst>
              <a:ext uri="{FF2B5EF4-FFF2-40B4-BE49-F238E27FC236}">
                <a16:creationId xmlns:a16="http://schemas.microsoft.com/office/drawing/2014/main" id="{37A41E5A-6931-48FE-B014-02EF483D854C}"/>
              </a:ext>
            </a:extLst>
          </p:cNvPr>
          <p:cNvSpPr>
            <a:spLocks noGrp="1"/>
          </p:cNvSpPr>
          <p:nvPr>
            <p:ph idx="1"/>
          </p:nvPr>
        </p:nvSpPr>
        <p:spPr>
          <a:xfrm>
            <a:off x="731856" y="1764084"/>
            <a:ext cx="4278924" cy="1995098"/>
          </a:xfrm>
        </p:spPr>
        <p:txBody>
          <a:bodyPr>
            <a:normAutofit lnSpcReduction="10000"/>
          </a:bodyPr>
          <a:lstStyle/>
          <a:p>
            <a:pPr>
              <a:buFont typeface="Arial" panose="020B0604020202020204" pitchFamily="34" charset="0"/>
              <a:buChar char="•"/>
            </a:pPr>
            <a:r>
              <a:rPr lang="sk-SK" dirty="0"/>
              <a:t>vysvetlené zloženie textílie – uvedené v zostupnom poradí v percentách;</a:t>
            </a:r>
          </a:p>
          <a:p>
            <a:pPr>
              <a:buFont typeface="Arial" panose="020B0604020202020204" pitchFamily="34" charset="0"/>
              <a:buChar char="•"/>
            </a:pPr>
            <a:r>
              <a:rPr lang="sk-SK" dirty="0"/>
              <a:t>použitý jasný a čitateľný text vrátane jednotného písma (rovnaký typ, veľkosť a štýl písma);</a:t>
            </a:r>
          </a:p>
          <a:p>
            <a:pPr>
              <a:buFont typeface="Arial" panose="020B0604020202020204" pitchFamily="34" charset="0"/>
              <a:buChar char="•"/>
            </a:pPr>
            <a:r>
              <a:rPr lang="sk-SK" dirty="0"/>
              <a:t>jasné oddelenie informácií o zložení textilu od ostatných informácií, napríklad starostlivosti o výrobky.</a:t>
            </a:r>
          </a:p>
          <a:p>
            <a:pPr marL="0" indent="0">
              <a:buNone/>
            </a:pPr>
            <a:endParaRPr lang="sk-SK" dirty="0"/>
          </a:p>
        </p:txBody>
      </p:sp>
      <p:sp>
        <p:nvSpPr>
          <p:cNvPr id="6" name="Rectangle 5">
            <a:extLst>
              <a:ext uri="{FF2B5EF4-FFF2-40B4-BE49-F238E27FC236}">
                <a16:creationId xmlns:a16="http://schemas.microsoft.com/office/drawing/2014/main" id="{9314E08A-A061-47AA-BC78-0A2069B08BB8}"/>
              </a:ext>
            </a:extLst>
          </p:cNvPr>
          <p:cNvSpPr>
            <a:spLocks noChangeArrowheads="1"/>
          </p:cNvSpPr>
          <p:nvPr/>
        </p:nvSpPr>
        <p:spPr bwMode="auto">
          <a:xfrm>
            <a:off x="5404340" y="799159"/>
            <a:ext cx="5963696"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sk-SK" altLang="sk-SK" sz="1800" b="0" i="0" u="none" strike="noStrike" cap="none" normalizeH="0" baseline="0" dirty="0">
                <a:ln>
                  <a:noFill/>
                </a:ln>
                <a:solidFill>
                  <a:schemeClr val="tx1"/>
                </a:solidFill>
                <a:effectLst/>
                <a:latin typeface="Arial" panose="020B0604020202020204" pitchFamily="34" charset="0"/>
              </a:rPr>
              <a:t>Ak chcete svoje výrobky predávať v jednej alebo viacerých krajinách EÚ, text musíte preložiť do všetkých úradných jazykov krajín, v ktorých sa textilné výrobky sprístupnia spotrebiteľom.</a:t>
            </a:r>
          </a:p>
          <a:p>
            <a:pPr marL="0" marR="0" lvl="0" indent="0" algn="just" defTabSz="914400" rtl="0" eaLnBrk="0" fontAlgn="base" latinLnBrk="0" hangingPunct="0">
              <a:lnSpc>
                <a:spcPct val="100000"/>
              </a:lnSpc>
              <a:spcBef>
                <a:spcPct val="0"/>
              </a:spcBef>
              <a:spcAft>
                <a:spcPct val="0"/>
              </a:spcAft>
              <a:buClrTx/>
              <a:buSzTx/>
              <a:buFontTx/>
              <a:buNone/>
              <a:tabLst/>
            </a:pPr>
            <a:r>
              <a:rPr kumimoji="0" lang="sk-SK" altLang="sk-SK" sz="1800" b="0" i="0" u="none" strike="noStrike" cap="none" normalizeH="0" baseline="0" dirty="0">
                <a:ln>
                  <a:noFill/>
                </a:ln>
                <a:solidFill>
                  <a:schemeClr val="tx1"/>
                </a:solidFill>
                <a:effectLst/>
                <a:latin typeface="Arial" panose="020B0604020202020204" pitchFamily="34" charset="0"/>
              </a:rPr>
              <a:t>Textilný výrobok môžete označiť ako „100 %", „čisté" alebo „len z", iba v prípade, ak pozostáva výlučne z </a:t>
            </a:r>
            <a:r>
              <a:rPr kumimoji="0" lang="sk-SK" altLang="sk-SK" sz="1800" b="1" i="0" u="none" strike="noStrike" cap="none" normalizeH="0" baseline="0" dirty="0">
                <a:ln>
                  <a:noFill/>
                </a:ln>
                <a:solidFill>
                  <a:schemeClr val="tx1"/>
                </a:solidFill>
                <a:effectLst/>
                <a:latin typeface="Arial" panose="020B0604020202020204" pitchFamily="34" charset="0"/>
              </a:rPr>
              <a:t>jedného typu vlákna</a:t>
            </a:r>
            <a:r>
              <a:rPr kumimoji="0" lang="sk-SK" altLang="sk-SK" sz="1800" b="0" i="0" u="none" strike="noStrike" cap="none" normalizeH="0" baseline="0" dirty="0">
                <a:ln>
                  <a:noFill/>
                </a:ln>
                <a:solidFill>
                  <a:schemeClr val="tx1"/>
                </a:solidFill>
                <a:effectLst/>
                <a:latin typeface="Arial" panose="020B0604020202020204" pitchFamily="34" charset="0"/>
              </a:rPr>
              <a:t>. Môžete si vybrať, či použijete takýto opis, alebo či napríklad tričko zo 100 % bavlny uvediete jednoducho ako „bavlna".</a:t>
            </a:r>
          </a:p>
          <a:p>
            <a:pPr marL="0" marR="0" lvl="0" indent="0" algn="just" defTabSz="914400" rtl="0" eaLnBrk="0" fontAlgn="base" latinLnBrk="0" hangingPunct="0">
              <a:lnSpc>
                <a:spcPct val="100000"/>
              </a:lnSpc>
              <a:spcBef>
                <a:spcPct val="0"/>
              </a:spcBef>
              <a:spcAft>
                <a:spcPct val="0"/>
              </a:spcAft>
              <a:buClrTx/>
              <a:buSzTx/>
              <a:buFontTx/>
              <a:buNone/>
              <a:tabLst/>
            </a:pPr>
            <a:r>
              <a:rPr kumimoji="0" lang="sk-SK" altLang="sk-SK" sz="1800" b="0" i="0" u="none" strike="noStrike" cap="none" normalizeH="0" baseline="0" dirty="0">
                <a:ln>
                  <a:noFill/>
                </a:ln>
                <a:solidFill>
                  <a:schemeClr val="tx1"/>
                </a:solidFill>
                <a:effectLst/>
                <a:latin typeface="Arial" panose="020B0604020202020204" pitchFamily="34" charset="0"/>
              </a:rPr>
              <a:t>Používať môžete len typy a názvy textilných vlákien, ktoré sú uvedené v zozname v </a:t>
            </a:r>
            <a:r>
              <a:rPr kumimoji="0" lang="sk-SK" altLang="sk-SK" sz="1800" b="0" i="0" u="none" strike="noStrike" cap="none" normalizeH="0" baseline="0" dirty="0">
                <a:ln>
                  <a:noFill/>
                </a:ln>
                <a:solidFill>
                  <a:schemeClr val="tx1"/>
                </a:solidFill>
                <a:effectLst/>
                <a:latin typeface="Arial" panose="020B0604020202020204" pitchFamily="34" charset="0"/>
                <a:hlinkClick r:id="rId2"/>
              </a:rPr>
              <a:t>prílohe I</a:t>
            </a:r>
            <a:r>
              <a:rPr kumimoji="0" lang="sk-SK" altLang="sk-SK" sz="1800" b="0" i="0" u="none" strike="noStrike" cap="none" normalizeH="0" baseline="0" dirty="0">
                <a:ln>
                  <a:noFill/>
                </a:ln>
                <a:solidFill>
                  <a:schemeClr val="tx1"/>
                </a:solidFill>
                <a:effectLst/>
                <a:latin typeface="Arial" panose="020B0604020202020204" pitchFamily="34" charset="0"/>
              </a:rPr>
              <a:t>  </a:t>
            </a:r>
            <a:r>
              <a:rPr kumimoji="0" lang="sk-SK" altLang="sk-SK" sz="900" b="0" i="0" u="none" strike="noStrike" cap="none" normalizeH="0" baseline="0" dirty="0">
                <a:ln>
                  <a:noFill/>
                </a:ln>
                <a:solidFill>
                  <a:schemeClr val="tx1"/>
                </a:solidFill>
                <a:effectLst/>
                <a:latin typeface="Arial" panose="020B0604020202020204" pitchFamily="34" charset="0"/>
              </a:rPr>
              <a:t>     </a:t>
            </a:r>
            <a:r>
              <a:rPr kumimoji="0" lang="sk-SK" altLang="sk-SK" sz="1800" b="0" i="0" u="none" strike="noStrike" cap="none" normalizeH="0" baseline="0" dirty="0">
                <a:ln>
                  <a:noFill/>
                </a:ln>
                <a:solidFill>
                  <a:schemeClr val="tx1"/>
                </a:solidFill>
                <a:effectLst/>
                <a:latin typeface="Arial" panose="020B0604020202020204" pitchFamily="34" charset="0"/>
              </a:rPr>
              <a:t> k nariadeniu EÚ o názvoch textílií a súvisiacom označení. Ak váš výrobok obsahuje textilné vlákno, ktoré nie je uvedené v nariadení, môžete požiadať o pridanie nového typu vlákna. Ďalšie informácie o tomto postupe nájdete na stránke Európskej komisie </a:t>
            </a:r>
            <a:r>
              <a:rPr kumimoji="0" lang="sk-SK" altLang="sk-SK" sz="1800" b="0" i="0" u="none" strike="noStrike" cap="none" normalizeH="0" baseline="0" dirty="0">
                <a:ln>
                  <a:noFill/>
                </a:ln>
                <a:solidFill>
                  <a:schemeClr val="tx1"/>
                </a:solidFill>
                <a:effectLst/>
                <a:latin typeface="Arial" panose="020B0604020202020204" pitchFamily="34" charset="0"/>
                <a:hlinkClick r:id="rId3"/>
              </a:rPr>
              <a:t>o právnych predpisoch v oblasti textilu a odevov</a:t>
            </a:r>
            <a:r>
              <a:rPr kumimoji="0" lang="sk-SK" altLang="sk-SK" sz="1800" b="0" i="0" u="none" strike="noStrike" cap="none" normalizeH="0" baseline="0" dirty="0">
                <a:ln>
                  <a:noFill/>
                </a:ln>
                <a:solidFill>
                  <a:schemeClr val="tx1"/>
                </a:solidFill>
                <a:effectLst/>
                <a:latin typeface="Arial" panose="020B0604020202020204" pitchFamily="34" charset="0"/>
              </a:rPr>
              <a:t>.</a:t>
            </a:r>
          </a:p>
        </p:txBody>
      </p:sp>
      <p:pic>
        <p:nvPicPr>
          <p:cNvPr id="1030" name="Picture 6" descr="Otvoriť ako externý odkaz">
            <a:extLst>
              <a:ext uri="{FF2B5EF4-FFF2-40B4-BE49-F238E27FC236}">
                <a16:creationId xmlns:a16="http://schemas.microsoft.com/office/drawing/2014/main" id="{64FB3442-D48A-4010-BAB1-DA6643C69B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8325" y="136525"/>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xtilné etikety | visačky na textil | hvprint.sk">
            <a:extLst>
              <a:ext uri="{FF2B5EF4-FFF2-40B4-BE49-F238E27FC236}">
                <a16:creationId xmlns:a16="http://schemas.microsoft.com/office/drawing/2014/main" id="{7823A495-22DE-41BB-A3AC-B9C1E6A641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8461" y="3813947"/>
            <a:ext cx="2047353" cy="2176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872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8E2286-CB2B-4BBD-AE13-B7787D1B78D5}"/>
              </a:ext>
            </a:extLst>
          </p:cNvPr>
          <p:cNvSpPr>
            <a:spLocks noGrp="1"/>
          </p:cNvSpPr>
          <p:nvPr>
            <p:ph type="title"/>
          </p:nvPr>
        </p:nvSpPr>
        <p:spPr/>
        <p:txBody>
          <a:bodyPr/>
          <a:lstStyle/>
          <a:p>
            <a:r>
              <a:rPr lang="sk-SK"/>
              <a:t>Čo by malo byť na etikete potravín</a:t>
            </a:r>
            <a:endParaRPr lang="sk-SK" dirty="0"/>
          </a:p>
        </p:txBody>
      </p:sp>
      <p:graphicFrame>
        <p:nvGraphicFramePr>
          <p:cNvPr id="4" name="Zástupný objekt pre obsah 3">
            <a:extLst>
              <a:ext uri="{FF2B5EF4-FFF2-40B4-BE49-F238E27FC236}">
                <a16:creationId xmlns:a16="http://schemas.microsoft.com/office/drawing/2014/main" id="{F05FE64B-6F5E-4AD9-9D02-EC155DFEF4C9}"/>
              </a:ext>
            </a:extLst>
          </p:cNvPr>
          <p:cNvGraphicFramePr>
            <a:graphicFrameLocks noGrp="1"/>
          </p:cNvGraphicFramePr>
          <p:nvPr>
            <p:ph idx="1"/>
            <p:extLst>
              <p:ext uri="{D42A27DB-BD31-4B8C-83A1-F6EECF244321}">
                <p14:modId xmlns:p14="http://schemas.microsoft.com/office/powerpoint/2010/main" val="3734623829"/>
              </p:ext>
            </p:extLst>
          </p:nvPr>
        </p:nvGraphicFramePr>
        <p:xfrm>
          <a:off x="1066800" y="1718268"/>
          <a:ext cx="10368224" cy="4722724"/>
        </p:xfrm>
        <a:graphic>
          <a:graphicData uri="http://schemas.openxmlformats.org/drawingml/2006/table">
            <a:tbl>
              <a:tblPr/>
              <a:tblGrid>
                <a:gridCol w="5184112">
                  <a:extLst>
                    <a:ext uri="{9D8B030D-6E8A-4147-A177-3AD203B41FA5}">
                      <a16:colId xmlns:a16="http://schemas.microsoft.com/office/drawing/2014/main" val="1852676852"/>
                    </a:ext>
                  </a:extLst>
                </a:gridCol>
                <a:gridCol w="5184112">
                  <a:extLst>
                    <a:ext uri="{9D8B030D-6E8A-4147-A177-3AD203B41FA5}">
                      <a16:colId xmlns:a16="http://schemas.microsoft.com/office/drawing/2014/main" val="1379257327"/>
                    </a:ext>
                  </a:extLst>
                </a:gridCol>
              </a:tblGrid>
              <a:tr h="1761847">
                <a:tc>
                  <a:txBody>
                    <a:bodyPr/>
                    <a:lstStyle/>
                    <a:p>
                      <a:r>
                        <a:rPr lang="sk-SK" sz="1300"/>
                        <a:t>Potravina, okrem pokrmu a jedla, ktorá je určená na predaj konečnému spotrebiteľovi alebo zariadeniu spoločného stravovania bez balenia, potravina balená v priestoroch predaja na žiadosť spotrebiteľa alebo balená na priamy predaj (ďalej len „nebalená potravina“), musí byť v blízkosti jej umiestnenia označená najmenej týmito údajmi:</a:t>
                      </a:r>
                      <a:endParaRPr lang="sk-SK" sz="1300" dirty="0"/>
                    </a:p>
                  </a:txBody>
                  <a:tcPr marL="65249" marR="65249" marT="32624" marB="32624" anchor="ctr">
                    <a:lnL>
                      <a:noFill/>
                    </a:lnL>
                    <a:lnR>
                      <a:noFill/>
                    </a:lnR>
                    <a:lnT>
                      <a:noFill/>
                    </a:lnT>
                    <a:lnB>
                      <a:noFill/>
                    </a:lnB>
                  </a:tcPr>
                </a:tc>
                <a:tc>
                  <a:txBody>
                    <a:bodyPr/>
                    <a:lstStyle/>
                    <a:p>
                      <a:endParaRPr lang="sk-SK" sz="1300"/>
                    </a:p>
                  </a:txBody>
                  <a:tcPr marL="65249" marR="65249" marT="32624" marB="32624">
                    <a:lnL>
                      <a:noFill/>
                    </a:lnL>
                  </a:tcPr>
                </a:tc>
                <a:extLst>
                  <a:ext uri="{0D108BD9-81ED-4DB2-BD59-A6C34878D82A}">
                    <a16:rowId xmlns:a16="http://schemas.microsoft.com/office/drawing/2014/main" val="2811021805"/>
                  </a:ext>
                </a:extLst>
              </a:tr>
              <a:tr h="319549">
                <a:tc>
                  <a:txBody>
                    <a:bodyPr/>
                    <a:lstStyle/>
                    <a:p>
                      <a:endParaRPr lang="sk-SK" sz="1300"/>
                    </a:p>
                  </a:txBody>
                  <a:tcPr marL="65249" marR="65249" marT="32624" marB="32624" anchor="ctr">
                    <a:lnL>
                      <a:noFill/>
                    </a:lnL>
                    <a:lnR>
                      <a:noFill/>
                    </a:lnR>
                    <a:lnT>
                      <a:noFill/>
                    </a:lnT>
                    <a:lnB>
                      <a:noFill/>
                    </a:lnB>
                  </a:tcPr>
                </a:tc>
                <a:tc>
                  <a:txBody>
                    <a:bodyPr/>
                    <a:lstStyle/>
                    <a:p>
                      <a:r>
                        <a:rPr lang="sk-SK" sz="1300" i="1"/>
                        <a:t>a)</a:t>
                      </a:r>
                      <a:r>
                        <a:rPr lang="sk-SK" sz="1300"/>
                        <a:t> názvom nebalenej potraviny,</a:t>
                      </a:r>
                    </a:p>
                  </a:txBody>
                  <a:tcPr marL="65249" marR="65249" marT="32624" marB="32624" anchor="ctr">
                    <a:lnL>
                      <a:noFill/>
                    </a:lnL>
                    <a:lnR>
                      <a:noFill/>
                    </a:lnR>
                    <a:lnB>
                      <a:noFill/>
                    </a:lnB>
                  </a:tcPr>
                </a:tc>
                <a:extLst>
                  <a:ext uri="{0D108BD9-81ED-4DB2-BD59-A6C34878D82A}">
                    <a16:rowId xmlns:a16="http://schemas.microsoft.com/office/drawing/2014/main" val="3786379942"/>
                  </a:ext>
                </a:extLst>
              </a:tr>
              <a:tr h="1040698">
                <a:tc>
                  <a:txBody>
                    <a:bodyPr/>
                    <a:lstStyle/>
                    <a:p>
                      <a:endParaRPr lang="sk-SK" sz="1300"/>
                    </a:p>
                  </a:txBody>
                  <a:tcPr marL="65249" marR="65249" marT="32624" marB="32624" anchor="ctr">
                    <a:lnL>
                      <a:noFill/>
                    </a:lnL>
                    <a:lnR>
                      <a:noFill/>
                    </a:lnR>
                    <a:lnT>
                      <a:noFill/>
                    </a:lnT>
                    <a:lnB>
                      <a:noFill/>
                    </a:lnB>
                  </a:tcPr>
                </a:tc>
                <a:tc>
                  <a:txBody>
                    <a:bodyPr/>
                    <a:lstStyle/>
                    <a:p>
                      <a:r>
                        <a:rPr lang="sk-SK" sz="1300" i="1"/>
                        <a:t>b)</a:t>
                      </a:r>
                      <a:r>
                        <a:rPr lang="sk-SK" sz="1300"/>
                        <a:t> údajom o zložení potraviny; látky alebo výrobky spôsobujúce alergie alebo neznášanlivosť podľa osobitného predpisu</a:t>
                      </a:r>
                      <a:r>
                        <a:rPr lang="sk-SK" sz="1300" baseline="30000">
                          <a:hlinkClick r:id="rId2"/>
                        </a:rPr>
                        <a:t>5c</a:t>
                      </a:r>
                      <a:r>
                        <a:rPr lang="sk-SK" sz="1300">
                          <a:hlinkClick r:id="rId2"/>
                        </a:rPr>
                        <a:t>)</a:t>
                      </a:r>
                      <a:r>
                        <a:rPr lang="sk-SK" sz="1300"/>
                        <a:t> sa označujú odlišným typom písma,</a:t>
                      </a:r>
                    </a:p>
                  </a:txBody>
                  <a:tcPr marL="65249" marR="65249" marT="32624" marB="32624" anchor="ctr">
                    <a:lnL>
                      <a:noFill/>
                    </a:lnL>
                    <a:lnR>
                      <a:noFill/>
                    </a:lnR>
                    <a:lnT>
                      <a:noFill/>
                    </a:lnT>
                    <a:lnB>
                      <a:noFill/>
                    </a:lnB>
                  </a:tcPr>
                </a:tc>
                <a:extLst>
                  <a:ext uri="{0D108BD9-81ED-4DB2-BD59-A6C34878D82A}">
                    <a16:rowId xmlns:a16="http://schemas.microsoft.com/office/drawing/2014/main" val="1743709473"/>
                  </a:ext>
                </a:extLst>
              </a:tr>
              <a:tr h="1040698">
                <a:tc>
                  <a:txBody>
                    <a:bodyPr/>
                    <a:lstStyle/>
                    <a:p>
                      <a:endParaRPr lang="sk-SK" sz="1300"/>
                    </a:p>
                  </a:txBody>
                  <a:tcPr marL="65249" marR="65249" marT="32624" marB="32624" anchor="ctr">
                    <a:lnL>
                      <a:noFill/>
                    </a:lnL>
                    <a:lnR>
                      <a:noFill/>
                    </a:lnR>
                    <a:lnT>
                      <a:noFill/>
                    </a:lnT>
                    <a:lnB>
                      <a:noFill/>
                    </a:lnB>
                  </a:tcPr>
                </a:tc>
                <a:tc>
                  <a:txBody>
                    <a:bodyPr/>
                    <a:lstStyle/>
                    <a:p>
                      <a:r>
                        <a:rPr lang="sk-SK" sz="1300" i="1"/>
                        <a:t>c)</a:t>
                      </a:r>
                      <a:r>
                        <a:rPr lang="sk-SK" sz="1300"/>
                        <a:t> netto množstvom nebalenej potraviny podľa osobitného predpisu,</a:t>
                      </a:r>
                      <a:r>
                        <a:rPr lang="sk-SK" sz="1300" baseline="30000">
                          <a:hlinkClick r:id="rId3"/>
                        </a:rPr>
                        <a:t>5</a:t>
                      </a:r>
                      <a:r>
                        <a:rPr lang="sk-SK" sz="1300">
                          <a:hlinkClick r:id="rId3"/>
                        </a:rPr>
                        <a:t>)</a:t>
                      </a:r>
                      <a:r>
                        <a:rPr lang="sk-SK" sz="1300"/>
                        <a:t> ak nejde o nebalenú potravinu predávanú na množstvo podľa želania spotrebiteľa a</a:t>
                      </a:r>
                    </a:p>
                  </a:txBody>
                  <a:tcPr marL="65249" marR="65249" marT="32624" marB="32624" anchor="ctr">
                    <a:lnL>
                      <a:noFill/>
                    </a:lnL>
                    <a:lnR>
                      <a:noFill/>
                    </a:lnR>
                    <a:lnT>
                      <a:noFill/>
                    </a:lnT>
                    <a:lnB>
                      <a:noFill/>
                    </a:lnB>
                  </a:tcPr>
                </a:tc>
                <a:extLst>
                  <a:ext uri="{0D108BD9-81ED-4DB2-BD59-A6C34878D82A}">
                    <a16:rowId xmlns:a16="http://schemas.microsoft.com/office/drawing/2014/main" val="2539118194"/>
                  </a:ext>
                </a:extLst>
              </a:tr>
              <a:tr h="559932">
                <a:tc>
                  <a:txBody>
                    <a:bodyPr/>
                    <a:lstStyle/>
                    <a:p>
                      <a:endParaRPr lang="sk-SK" sz="1300"/>
                    </a:p>
                  </a:txBody>
                  <a:tcPr marL="65249" marR="65249" marT="32624" marB="32624" anchor="ctr">
                    <a:lnL>
                      <a:noFill/>
                    </a:lnL>
                    <a:lnR>
                      <a:noFill/>
                    </a:lnR>
                    <a:lnT>
                      <a:noFill/>
                    </a:lnT>
                    <a:lnB>
                      <a:noFill/>
                    </a:lnB>
                  </a:tcPr>
                </a:tc>
                <a:tc>
                  <a:txBody>
                    <a:bodyPr/>
                    <a:lstStyle/>
                    <a:p>
                      <a:r>
                        <a:rPr lang="sk-SK" sz="1300" i="1" dirty="0"/>
                        <a:t>d)</a:t>
                      </a:r>
                      <a:r>
                        <a:rPr lang="sk-SK" sz="1300" dirty="0"/>
                        <a:t> dátumom minimálnej trvanlivosti alebo dátumom spotreby.</a:t>
                      </a:r>
                    </a:p>
                  </a:txBody>
                  <a:tcPr marL="65249" marR="65249" marT="32624" marB="32624" anchor="ctr">
                    <a:lnL>
                      <a:noFill/>
                    </a:lnL>
                    <a:lnR>
                      <a:noFill/>
                    </a:lnR>
                    <a:lnT>
                      <a:noFill/>
                    </a:lnT>
                    <a:lnB>
                      <a:noFill/>
                    </a:lnB>
                  </a:tcPr>
                </a:tc>
                <a:extLst>
                  <a:ext uri="{0D108BD9-81ED-4DB2-BD59-A6C34878D82A}">
                    <a16:rowId xmlns:a16="http://schemas.microsoft.com/office/drawing/2014/main" val="864108133"/>
                  </a:ext>
                </a:extLst>
              </a:tr>
            </a:tbl>
          </a:graphicData>
        </a:graphic>
      </p:graphicFrame>
    </p:spTree>
    <p:extLst>
      <p:ext uri="{BB962C8B-B14F-4D97-AF65-F5344CB8AC3E}">
        <p14:creationId xmlns:p14="http://schemas.microsoft.com/office/powerpoint/2010/main" val="353441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4A3A5EB-931E-46DE-A692-6731DB988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2358634F-705D-44E4-9FBF-A406E2F9A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6FCFE1E3-A09C-4196-A99F-B7C3014E9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Nadpis 1">
            <a:extLst>
              <a:ext uri="{FF2B5EF4-FFF2-40B4-BE49-F238E27FC236}">
                <a16:creationId xmlns:a16="http://schemas.microsoft.com/office/drawing/2014/main" id="{29549A3A-D4FA-4DDE-A4DD-41918855FB7E}"/>
              </a:ext>
            </a:extLst>
          </p:cNvPr>
          <p:cNvSpPr>
            <a:spLocks noGrp="1"/>
          </p:cNvSpPr>
          <p:nvPr>
            <p:ph type="title"/>
          </p:nvPr>
        </p:nvSpPr>
        <p:spPr>
          <a:xfrm>
            <a:off x="7656844" y="833513"/>
            <a:ext cx="4163300" cy="868520"/>
          </a:xfrm>
        </p:spPr>
        <p:txBody>
          <a:bodyPr>
            <a:normAutofit fontScale="90000"/>
          </a:bodyPr>
          <a:lstStyle/>
          <a:p>
            <a:r>
              <a:rPr lang="sk-SK" sz="2800" dirty="0"/>
              <a:t>Čo všetko je potrebné k registrácii kozmetického výrobku</a:t>
            </a:r>
          </a:p>
        </p:txBody>
      </p:sp>
      <p:sp>
        <p:nvSpPr>
          <p:cNvPr id="3" name="Zástupný objekt pre obsah 2">
            <a:extLst>
              <a:ext uri="{FF2B5EF4-FFF2-40B4-BE49-F238E27FC236}">
                <a16:creationId xmlns:a16="http://schemas.microsoft.com/office/drawing/2014/main" id="{B1C4C086-5B54-4A5F-BF5A-5BFB3DE4C886}"/>
              </a:ext>
            </a:extLst>
          </p:cNvPr>
          <p:cNvSpPr>
            <a:spLocks noGrp="1"/>
          </p:cNvSpPr>
          <p:nvPr>
            <p:ph idx="1"/>
          </p:nvPr>
        </p:nvSpPr>
        <p:spPr>
          <a:xfrm>
            <a:off x="1066800" y="683288"/>
            <a:ext cx="6485467" cy="5727560"/>
          </a:xfrm>
        </p:spPr>
        <p:txBody>
          <a:bodyPr>
            <a:normAutofit/>
          </a:bodyPr>
          <a:lstStyle/>
          <a:p>
            <a:pPr marL="0" indent="0">
              <a:lnSpc>
                <a:spcPct val="100000"/>
              </a:lnSpc>
              <a:buNone/>
            </a:pPr>
            <a:r>
              <a:rPr lang="sk-SK" sz="900" dirty="0"/>
              <a:t> </a:t>
            </a:r>
            <a:r>
              <a:rPr lang="sk-SK" sz="1200" dirty="0"/>
              <a:t>Dokumentácia potrebná pre uvedenie kozmetických výrobkov na trh má podobu informačnej zložky o výrobku (PIF – </a:t>
            </a:r>
            <a:r>
              <a:rPr lang="sk-SK" sz="1200" dirty="0" err="1"/>
              <a:t>Product</a:t>
            </a:r>
            <a:r>
              <a:rPr lang="sk-SK" sz="1200" dirty="0"/>
              <a:t> </a:t>
            </a:r>
            <a:r>
              <a:rPr lang="sk-SK" sz="1200" dirty="0" err="1"/>
              <a:t>Information</a:t>
            </a:r>
            <a:r>
              <a:rPr lang="sk-SK" sz="1200" dirty="0"/>
              <a:t> </a:t>
            </a:r>
            <a:r>
              <a:rPr lang="sk-SK" sz="1200" dirty="0" err="1"/>
              <a:t>File</a:t>
            </a:r>
            <a:r>
              <a:rPr lang="sk-SK" sz="1200" dirty="0"/>
              <a:t>). </a:t>
            </a:r>
          </a:p>
          <a:p>
            <a:pPr marL="0" indent="0">
              <a:lnSpc>
                <a:spcPct val="100000"/>
              </a:lnSpc>
              <a:buNone/>
            </a:pPr>
            <a:r>
              <a:rPr lang="sk-SK" sz="1200" b="1" dirty="0"/>
              <a:t>Informačná zložka o výrobku musí obsahovať tieto informácie a údaje:</a:t>
            </a:r>
          </a:p>
          <a:p>
            <a:pPr>
              <a:lnSpc>
                <a:spcPct val="100000"/>
              </a:lnSpc>
            </a:pPr>
            <a:r>
              <a:rPr lang="sk-SK" sz="1200" dirty="0"/>
              <a:t>*popis kozmetického výrobku, </a:t>
            </a:r>
            <a:br>
              <a:rPr lang="sk-SK" sz="1200" dirty="0"/>
            </a:br>
            <a:r>
              <a:rPr lang="sk-SK" sz="1200" dirty="0"/>
              <a:t>*správu o bezpečnosti kozmetického výrobku,</a:t>
            </a:r>
            <a:br>
              <a:rPr lang="sk-SK" sz="1200" dirty="0"/>
            </a:br>
            <a:r>
              <a:rPr lang="sk-SK" sz="1200" dirty="0"/>
              <a:t>*popis výrobného postupu a vyhlásenie o dodržaní správnej výrobnej praxe,</a:t>
            </a:r>
            <a:br>
              <a:rPr lang="sk-SK" sz="1200" dirty="0"/>
            </a:br>
            <a:r>
              <a:rPr lang="sk-SK" sz="1200" dirty="0"/>
              <a:t>*dôkaz o účinku deklarovanom pre kozmetický výrobok,</a:t>
            </a:r>
            <a:br>
              <a:rPr lang="sk-SK" sz="1200" dirty="0"/>
            </a:br>
            <a:r>
              <a:rPr lang="sk-SK" sz="1200" dirty="0"/>
              <a:t>*údaje o akýchkoľvek testoch na zvieratách vykonaných výrobcom, jeho zástupcami alebo dodávateľmi, týkajúcich sa vývoja alebo posúdenia bezpečnosti kozmetického výrobku alebo jeho zložiek vrátane akéhokoľvek testovania na zvieratách vykonaného s cieľom splniť legislatívne alebo regulačné požiadavky tretích krajín.</a:t>
            </a:r>
            <a:br>
              <a:rPr lang="sk-SK" sz="1200" dirty="0"/>
            </a:br>
            <a:r>
              <a:rPr lang="sk-SK" sz="1200" dirty="0"/>
              <a:t>Zodpovedná osoba musí mať aj tieto dokumenty:</a:t>
            </a:r>
            <a:br>
              <a:rPr lang="sk-SK" sz="1200" dirty="0"/>
            </a:br>
            <a:r>
              <a:rPr lang="sk-SK" sz="1200" dirty="0"/>
              <a:t>*doklad o oznámení kozmetických výrobkov v CPNP,</a:t>
            </a:r>
            <a:br>
              <a:rPr lang="sk-SK" sz="1200" dirty="0"/>
            </a:br>
            <a:r>
              <a:rPr lang="sk-SK" sz="1200" dirty="0"/>
              <a:t>*rozhodnutie na uvedenie priestorov do prevádzky od miestne príslušného</a:t>
            </a:r>
            <a:br>
              <a:rPr lang="sk-SK" sz="1200" dirty="0"/>
            </a:br>
            <a:r>
              <a:rPr lang="sk-SK" sz="1200" dirty="0"/>
              <a:t>regionálneho úradu vereného zdravotníctva,</a:t>
            </a:r>
            <a:br>
              <a:rPr lang="sk-SK" sz="1200" dirty="0"/>
            </a:br>
            <a:r>
              <a:rPr lang="sk-SK" sz="1200" dirty="0"/>
              <a:t>*potvrdenie o zdravotnej a odbornej spôsobilosti.</a:t>
            </a:r>
            <a:br>
              <a:rPr lang="sk-SK" sz="1200" dirty="0"/>
            </a:br>
            <a:r>
              <a:rPr lang="sk-SK" sz="1200" dirty="0"/>
              <a:t>*správu o bezpečnosti kozmetického výrobku,</a:t>
            </a:r>
            <a:br>
              <a:rPr lang="sk-SK" sz="1200" dirty="0"/>
            </a:br>
            <a:r>
              <a:rPr lang="sk-SK" sz="1200" dirty="0"/>
              <a:t>*popis výrobného postupu a vyhlásenie o dodržaní správnej výrobnej praxe,</a:t>
            </a:r>
            <a:br>
              <a:rPr lang="sk-SK" sz="1200" dirty="0"/>
            </a:br>
            <a:r>
              <a:rPr lang="sk-SK" sz="1200" dirty="0"/>
              <a:t>*dôkaz o účinku deklarovanom pre kozmetický výrobok,</a:t>
            </a:r>
            <a:br>
              <a:rPr lang="sk-SK" sz="1200" dirty="0"/>
            </a:br>
            <a:r>
              <a:rPr lang="sk-SK" sz="1200" dirty="0"/>
              <a:t>*údaje o akýchkoľvek testoch na zvieratách vykonaných výrobcom, jeho zástupcami alebo dodávateľmi, týkajúcich sa vývoja alebo posúdenia bezpečnosti kozmetického výrobku alebo jeho zložiek vrátane akéhokoľvek testovania na zvieratách vykonaného s cieľom splniť legislatívne alebo regulačné požiadavky tretích krajín.</a:t>
            </a:r>
            <a:br>
              <a:rPr lang="sk-SK" sz="1200" dirty="0"/>
            </a:br>
            <a:r>
              <a:rPr lang="sk-SK" sz="1200" dirty="0"/>
              <a:t>Zodpovedná osoba musí mať aj tieto dokumenty:</a:t>
            </a:r>
            <a:br>
              <a:rPr lang="sk-SK" sz="1200" dirty="0"/>
            </a:br>
            <a:r>
              <a:rPr lang="sk-SK" sz="1200" dirty="0"/>
              <a:t>*doklad o oznámení kozmetických výrobkov v CPNP,</a:t>
            </a:r>
            <a:br>
              <a:rPr lang="sk-SK" sz="1200" dirty="0"/>
            </a:br>
            <a:r>
              <a:rPr lang="sk-SK" sz="1200" dirty="0"/>
              <a:t>*rozhodnutie na uvedenie priestorov do prevádzky od miestne príslušného</a:t>
            </a:r>
            <a:br>
              <a:rPr lang="sk-SK" sz="1200" dirty="0"/>
            </a:br>
            <a:r>
              <a:rPr lang="sk-SK" sz="1200" dirty="0"/>
              <a:t>regionálneho úradu vereného zdravotníctva,</a:t>
            </a:r>
            <a:br>
              <a:rPr lang="sk-SK" sz="1200" dirty="0"/>
            </a:br>
            <a:r>
              <a:rPr lang="sk-SK" sz="1200" dirty="0"/>
              <a:t>*potvrdenie o zdravotnej a odbornej spôsobilosti.</a:t>
            </a:r>
          </a:p>
          <a:p>
            <a:pPr marL="0" indent="0">
              <a:lnSpc>
                <a:spcPct val="100000"/>
              </a:lnSpc>
              <a:buNone/>
            </a:pPr>
            <a:endParaRPr lang="sk-SK" sz="900" dirty="0"/>
          </a:p>
        </p:txBody>
      </p:sp>
      <p:pic>
        <p:nvPicPr>
          <p:cNvPr id="4098" name="Picture 2" descr="Etikety a RFID tagy – ETIGRAF.SK">
            <a:extLst>
              <a:ext uri="{FF2B5EF4-FFF2-40B4-BE49-F238E27FC236}">
                <a16:creationId xmlns:a16="http://schemas.microsoft.com/office/drawing/2014/main" id="{CF2568A3-2DFD-47F7-B92F-9338B739C2F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10522" y="2203347"/>
            <a:ext cx="3270285" cy="2965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009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5919F8-07E6-484F-AF51-DE9F283E15DC}"/>
              </a:ext>
            </a:extLst>
          </p:cNvPr>
          <p:cNvSpPr>
            <a:spLocks noGrp="1"/>
          </p:cNvSpPr>
          <p:nvPr>
            <p:ph type="title"/>
          </p:nvPr>
        </p:nvSpPr>
        <p:spPr>
          <a:xfrm>
            <a:off x="813707" y="544610"/>
            <a:ext cx="10058400" cy="646332"/>
          </a:xfrm>
        </p:spPr>
        <p:txBody>
          <a:bodyPr>
            <a:normAutofit/>
          </a:bodyPr>
          <a:lstStyle/>
          <a:p>
            <a:r>
              <a:rPr lang="sk-SK" sz="3200" dirty="0"/>
              <a:t>Zoznam aktuálnych nebezpečných výrobkov</a:t>
            </a:r>
          </a:p>
        </p:txBody>
      </p:sp>
      <p:pic>
        <p:nvPicPr>
          <p:cNvPr id="5" name="Zástupný objekt pre obsah 4">
            <a:extLst>
              <a:ext uri="{FF2B5EF4-FFF2-40B4-BE49-F238E27FC236}">
                <a16:creationId xmlns:a16="http://schemas.microsoft.com/office/drawing/2014/main" id="{1182B328-8FDA-4554-8522-702B5FC8A019}"/>
              </a:ext>
            </a:extLst>
          </p:cNvPr>
          <p:cNvPicPr>
            <a:picLocks noGrp="1" noChangeAspect="1"/>
          </p:cNvPicPr>
          <p:nvPr>
            <p:ph idx="1"/>
          </p:nvPr>
        </p:nvPicPr>
        <p:blipFill>
          <a:blip r:embed="rId2"/>
          <a:stretch>
            <a:fillRect/>
          </a:stretch>
        </p:blipFill>
        <p:spPr>
          <a:xfrm>
            <a:off x="813707" y="2614650"/>
            <a:ext cx="6001021" cy="3375574"/>
          </a:xfrm>
        </p:spPr>
      </p:pic>
      <p:sp>
        <p:nvSpPr>
          <p:cNvPr id="9" name="BlokTextu 8">
            <a:extLst>
              <a:ext uri="{FF2B5EF4-FFF2-40B4-BE49-F238E27FC236}">
                <a16:creationId xmlns:a16="http://schemas.microsoft.com/office/drawing/2014/main" id="{D13CDF13-714D-4112-95EA-5A6CCF134FB3}"/>
              </a:ext>
            </a:extLst>
          </p:cNvPr>
          <p:cNvSpPr txBox="1"/>
          <p:nvPr/>
        </p:nvSpPr>
        <p:spPr>
          <a:xfrm>
            <a:off x="813707" y="1385682"/>
            <a:ext cx="8403772" cy="369332"/>
          </a:xfrm>
          <a:prstGeom prst="rect">
            <a:avLst/>
          </a:prstGeom>
          <a:noFill/>
        </p:spPr>
        <p:txBody>
          <a:bodyPr wrap="square">
            <a:spAutoFit/>
          </a:bodyPr>
          <a:lstStyle/>
          <a:p>
            <a:r>
              <a:rPr lang="sk-SK" dirty="0"/>
              <a:t>https://www.soi.sk/sk/Nebezpecne-vyrobky/Narodny-trh-SR/contentInd/2.soi</a:t>
            </a:r>
          </a:p>
        </p:txBody>
      </p:sp>
    </p:spTree>
    <p:extLst>
      <p:ext uri="{BB962C8B-B14F-4D97-AF65-F5344CB8AC3E}">
        <p14:creationId xmlns:p14="http://schemas.microsoft.com/office/powerpoint/2010/main" val="1730920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B1425743-DFA8-4A10-820E-FC75BD95B9EA}"/>
              </a:ext>
            </a:extLst>
          </p:cNvPr>
          <p:cNvSpPr>
            <a:spLocks noGrp="1"/>
          </p:cNvSpPr>
          <p:nvPr>
            <p:ph type="title"/>
          </p:nvPr>
        </p:nvSpPr>
        <p:spPr>
          <a:xfrm>
            <a:off x="868680" y="642593"/>
            <a:ext cx="6281928" cy="1744183"/>
          </a:xfrm>
        </p:spPr>
        <p:txBody>
          <a:bodyPr>
            <a:normAutofit/>
          </a:bodyPr>
          <a:lstStyle/>
          <a:p>
            <a:r>
              <a:rPr lang="sk-SK" dirty="0"/>
              <a:t>Právna norma</a:t>
            </a:r>
          </a:p>
        </p:txBody>
      </p:sp>
      <p:sp>
        <p:nvSpPr>
          <p:cNvPr id="3" name="Zástupný objekt pre obsah 2">
            <a:extLst>
              <a:ext uri="{FF2B5EF4-FFF2-40B4-BE49-F238E27FC236}">
                <a16:creationId xmlns:a16="http://schemas.microsoft.com/office/drawing/2014/main" id="{CA169D27-DAD6-4F17-8720-CFB29F4998F8}"/>
              </a:ext>
            </a:extLst>
          </p:cNvPr>
          <p:cNvSpPr>
            <a:spLocks noGrp="1"/>
          </p:cNvSpPr>
          <p:nvPr>
            <p:ph idx="1"/>
          </p:nvPr>
        </p:nvSpPr>
        <p:spPr>
          <a:xfrm>
            <a:off x="868680" y="2386584"/>
            <a:ext cx="6281928" cy="3648456"/>
          </a:xfrm>
        </p:spPr>
        <p:txBody>
          <a:bodyPr>
            <a:normAutofit/>
          </a:bodyPr>
          <a:lstStyle/>
          <a:p>
            <a:r>
              <a:rPr lang="sk-SK" b="1" dirty="0"/>
              <a:t>Zákon č. 250/2007 Z. </a:t>
            </a:r>
            <a:r>
              <a:rPr lang="sk-SK" b="1" dirty="0" err="1"/>
              <a:t>z.Zákon</a:t>
            </a:r>
            <a:r>
              <a:rPr lang="sk-SK" b="1" dirty="0"/>
              <a:t> o ochrane spotrebiteľa a o zmene zákona Slovenskej národnej rady č. 372/1990 Zb. o priestupkoch v znení neskorších predpisov</a:t>
            </a:r>
          </a:p>
          <a:p>
            <a:r>
              <a:rPr lang="sk-SK" b="1" dirty="0"/>
              <a:t>Vyhláška č. 243/2015 Z. </a:t>
            </a:r>
            <a:r>
              <a:rPr lang="sk-SK" b="1" dirty="0" err="1"/>
              <a:t>z.Vyhláška</a:t>
            </a:r>
            <a:r>
              <a:rPr lang="sk-SK" b="1" dirty="0"/>
              <a:t> Ministerstva pôdohospodárstva a rozvoja vidieka Slovenskej republiky o požiadavkách na označovanie potravín</a:t>
            </a:r>
          </a:p>
          <a:p>
            <a:r>
              <a:rPr lang="sk-SK" b="1" dirty="0"/>
              <a:t>Nariadenie Európskeho parlamentu a rady (ES) č. 1223/2009 z 30. novembra 2009 o kozmetických výrobkoch</a:t>
            </a:r>
          </a:p>
          <a:p>
            <a:endParaRPr lang="sk-SK" b="1" dirty="0"/>
          </a:p>
          <a:p>
            <a:endParaRPr lang="sk-SK" dirty="0"/>
          </a:p>
        </p:txBody>
      </p:sp>
      <p:pic>
        <p:nvPicPr>
          <p:cNvPr id="3074" name="Picture 2" descr="paragraf pod lupou |">
            <a:extLst>
              <a:ext uri="{FF2B5EF4-FFF2-40B4-BE49-F238E27FC236}">
                <a16:creationId xmlns:a16="http://schemas.microsoft.com/office/drawing/2014/main" id="{94A39C52-D9A2-4019-80D4-50CD722CC7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785" r="18793" b="1"/>
          <a:stretch/>
        </p:blipFill>
        <p:spPr bwMode="auto">
          <a:xfrm>
            <a:off x="7837371" y="237744"/>
            <a:ext cx="4124416" cy="638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860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6E2970-754C-4F55-B993-9F32503AAA71}"/>
              </a:ext>
            </a:extLst>
          </p:cNvPr>
          <p:cNvSpPr>
            <a:spLocks noGrp="1"/>
          </p:cNvSpPr>
          <p:nvPr>
            <p:ph type="title"/>
          </p:nvPr>
        </p:nvSpPr>
        <p:spPr>
          <a:xfrm>
            <a:off x="6579450" y="727627"/>
            <a:ext cx="4957553" cy="1645920"/>
          </a:xfrm>
        </p:spPr>
        <p:txBody>
          <a:bodyPr>
            <a:normAutofit/>
          </a:bodyPr>
          <a:lstStyle/>
          <a:p>
            <a:r>
              <a:rPr lang="sk-SK" dirty="0"/>
              <a:t>Bezpečný výrobok</a:t>
            </a:r>
          </a:p>
        </p:txBody>
      </p:sp>
      <p:sp>
        <p:nvSpPr>
          <p:cNvPr id="10" name="Rectangle 9">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5" name="Obrázok 4" descr="Obrázok, na ktorom je text&#10;&#10;Automaticky generovaný popis">
            <a:extLst>
              <a:ext uri="{FF2B5EF4-FFF2-40B4-BE49-F238E27FC236}">
                <a16:creationId xmlns:a16="http://schemas.microsoft.com/office/drawing/2014/main" id="{1BF6C02C-77A8-49DA-8D0A-2909E2D24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256" y="1230863"/>
            <a:ext cx="4414438" cy="4414438"/>
          </a:xfrm>
          <a:prstGeom prst="rect">
            <a:avLst/>
          </a:prstGeom>
        </p:spPr>
      </p:pic>
      <p:sp>
        <p:nvSpPr>
          <p:cNvPr id="3" name="Zástupný objekt pre obsah 2">
            <a:extLst>
              <a:ext uri="{FF2B5EF4-FFF2-40B4-BE49-F238E27FC236}">
                <a16:creationId xmlns:a16="http://schemas.microsoft.com/office/drawing/2014/main" id="{175822E5-9629-4D4A-84C6-F2C16D59FC53}"/>
              </a:ext>
            </a:extLst>
          </p:cNvPr>
          <p:cNvSpPr>
            <a:spLocks noGrp="1"/>
          </p:cNvSpPr>
          <p:nvPr>
            <p:ph idx="1"/>
          </p:nvPr>
        </p:nvSpPr>
        <p:spPr>
          <a:xfrm>
            <a:off x="6579450" y="2538919"/>
            <a:ext cx="4957554" cy="3496120"/>
          </a:xfrm>
        </p:spPr>
        <p:txBody>
          <a:bodyPr>
            <a:normAutofit/>
          </a:bodyPr>
          <a:lstStyle/>
          <a:p>
            <a:pPr marL="0" indent="0">
              <a:buNone/>
            </a:pPr>
            <a:r>
              <a:rPr lang="sk-SK" dirty="0"/>
              <a:t>Výrobok, ktorý za bežných alebo rozumne predvídateľných podmienok používania, inštalácie alebo údržby nepredstavuje po dobu určenú výrobcom alebo po dobu obvyklej použiteľnosti nebezpečenstvo pre spotrebiteľa alebo jeho používanie predstavuje pre spotrebiteľa vzhľadom na bezpečnosť a ochranu zdravia len minimálne nebezpečenstvo alebo svojimi vlastnosťami zodpovedá požiadavkám podľa osobitného predpisu,</a:t>
            </a:r>
            <a:r>
              <a:rPr lang="sk-SK" baseline="30000" dirty="0">
                <a:hlinkClick r:id="rId3"/>
              </a:rPr>
              <a:t>4</a:t>
            </a:r>
            <a:r>
              <a:rPr lang="sk-SK" dirty="0">
                <a:hlinkClick r:id="rId3"/>
              </a:rPr>
              <a:t>)</a:t>
            </a:r>
            <a:endParaRPr lang="sk-SK" dirty="0"/>
          </a:p>
        </p:txBody>
      </p:sp>
    </p:spTree>
    <p:extLst>
      <p:ext uri="{BB962C8B-B14F-4D97-AF65-F5344CB8AC3E}">
        <p14:creationId xmlns:p14="http://schemas.microsoft.com/office/powerpoint/2010/main" val="345352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3558FF-A93A-459B-AE86-E7C10C5DBCB0}"/>
              </a:ext>
            </a:extLst>
          </p:cNvPr>
          <p:cNvSpPr>
            <a:spLocks noGrp="1"/>
          </p:cNvSpPr>
          <p:nvPr>
            <p:ph type="title"/>
          </p:nvPr>
        </p:nvSpPr>
        <p:spPr>
          <a:xfrm>
            <a:off x="6579450" y="727627"/>
            <a:ext cx="4957553" cy="1645920"/>
          </a:xfrm>
        </p:spPr>
        <p:txBody>
          <a:bodyPr>
            <a:normAutofit/>
          </a:bodyPr>
          <a:lstStyle/>
          <a:p>
            <a:r>
              <a:rPr lang="sk-SK" dirty="0"/>
              <a:t>Nebezpečný výrobok</a:t>
            </a:r>
          </a:p>
        </p:txBody>
      </p:sp>
      <p:sp>
        <p:nvSpPr>
          <p:cNvPr id="10" name="Rectangle 9">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5" name="Obrázok 4" descr="Obrázok, na ktorom je text, osoba, muž&#10;&#10;Automaticky generovaný popis">
            <a:extLst>
              <a:ext uri="{FF2B5EF4-FFF2-40B4-BE49-F238E27FC236}">
                <a16:creationId xmlns:a16="http://schemas.microsoft.com/office/drawing/2014/main" id="{72E03758-F9D2-4F5F-A8EB-7CD477F7D2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256" y="2190524"/>
            <a:ext cx="4414438" cy="2495117"/>
          </a:xfrm>
          <a:prstGeom prst="rect">
            <a:avLst/>
          </a:prstGeom>
        </p:spPr>
      </p:pic>
      <p:sp>
        <p:nvSpPr>
          <p:cNvPr id="3" name="Zástupný objekt pre obsah 2">
            <a:extLst>
              <a:ext uri="{FF2B5EF4-FFF2-40B4-BE49-F238E27FC236}">
                <a16:creationId xmlns:a16="http://schemas.microsoft.com/office/drawing/2014/main" id="{F793A079-F574-43A3-8B0F-F0ECB68E82C4}"/>
              </a:ext>
            </a:extLst>
          </p:cNvPr>
          <p:cNvSpPr>
            <a:spLocks noGrp="1"/>
          </p:cNvSpPr>
          <p:nvPr>
            <p:ph idx="1"/>
          </p:nvPr>
        </p:nvSpPr>
        <p:spPr>
          <a:xfrm>
            <a:off x="6579450" y="2538919"/>
            <a:ext cx="4957554" cy="3496120"/>
          </a:xfrm>
        </p:spPr>
        <p:txBody>
          <a:bodyPr>
            <a:normAutofit/>
          </a:bodyPr>
          <a:lstStyle/>
          <a:p>
            <a:r>
              <a:rPr lang="sk-SK" dirty="0"/>
              <a:t>nebezpečným výrobkom je výrobok, ktorý nespĺňa požiadavky uvedené v písmene g); za nebezpečný výrobok nemožno považovať výrobok iba preto, že bol do obehu uvedený bezpečnejší výrobok,</a:t>
            </a:r>
          </a:p>
          <a:p>
            <a:r>
              <a:rPr lang="sk-SK" dirty="0"/>
              <a:t>nebezpečnou napodobeninou výrobok, ktorý má formu, vôňu, farbu, vzhľad, obal, označenie, objem alebo rozmery, ktoré môžu spôsobiť jeho zámenu spotrebiteľom, najmä dieťaťom s potravinou, čo môže byť nebezpečné pre jeho zdravie,</a:t>
            </a:r>
          </a:p>
        </p:txBody>
      </p:sp>
    </p:spTree>
    <p:extLst>
      <p:ext uri="{BB962C8B-B14F-4D97-AF65-F5344CB8AC3E}">
        <p14:creationId xmlns:p14="http://schemas.microsoft.com/office/powerpoint/2010/main" val="2792643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ok 4">
            <a:extLst>
              <a:ext uri="{FF2B5EF4-FFF2-40B4-BE49-F238E27FC236}">
                <a16:creationId xmlns:a16="http://schemas.microsoft.com/office/drawing/2014/main" id="{87D94FAB-3126-415C-B7CE-97FA81C84983}"/>
              </a:ext>
            </a:extLst>
          </p:cNvPr>
          <p:cNvPicPr>
            <a:picLocks noChangeAspect="1"/>
          </p:cNvPicPr>
          <p:nvPr/>
        </p:nvPicPr>
        <p:blipFill rotWithShape="1">
          <a:blip r:embed="rId2">
            <a:extLst>
              <a:ext uri="{28A0092B-C50C-407E-A947-70E740481C1C}">
                <a14:useLocalDpi xmlns:a14="http://schemas.microsoft.com/office/drawing/2010/main" val="0"/>
              </a:ext>
            </a:extLst>
          </a:blip>
          <a:srcRect l="16843" r="19770" b="-1"/>
          <a:stretch/>
        </p:blipFill>
        <p:spPr>
          <a:xfrm>
            <a:off x="20" y="10"/>
            <a:ext cx="6392647" cy="6857990"/>
          </a:xfrm>
          <a:prstGeom prst="rect">
            <a:avLst/>
          </a:prstGeom>
        </p:spPr>
      </p:pic>
      <p:sp>
        <p:nvSpPr>
          <p:cNvPr id="12" name="Rectangle 11">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DF587D3-E97C-4CF2-B605-9B86D0CFD874}"/>
              </a:ext>
            </a:extLst>
          </p:cNvPr>
          <p:cNvSpPr>
            <a:spLocks noGrp="1"/>
          </p:cNvSpPr>
          <p:nvPr>
            <p:ph type="title"/>
          </p:nvPr>
        </p:nvSpPr>
        <p:spPr>
          <a:xfrm>
            <a:off x="7064082" y="642594"/>
            <a:ext cx="4472921" cy="1371600"/>
          </a:xfrm>
        </p:spPr>
        <p:txBody>
          <a:bodyPr>
            <a:normAutofit/>
          </a:bodyPr>
          <a:lstStyle/>
          <a:p>
            <a:r>
              <a:rPr lang="sk-SK" sz="4000"/>
              <a:t>Označenie CE</a:t>
            </a:r>
          </a:p>
        </p:txBody>
      </p:sp>
      <p:sp>
        <p:nvSpPr>
          <p:cNvPr id="3" name="Zástupný objekt pre obsah 2">
            <a:extLst>
              <a:ext uri="{FF2B5EF4-FFF2-40B4-BE49-F238E27FC236}">
                <a16:creationId xmlns:a16="http://schemas.microsoft.com/office/drawing/2014/main" id="{42F57A29-C128-469F-BD3B-8EF597F8EE8F}"/>
              </a:ext>
            </a:extLst>
          </p:cNvPr>
          <p:cNvSpPr>
            <a:spLocks noGrp="1"/>
          </p:cNvSpPr>
          <p:nvPr>
            <p:ph idx="1"/>
          </p:nvPr>
        </p:nvSpPr>
        <p:spPr>
          <a:xfrm>
            <a:off x="7064082" y="2103120"/>
            <a:ext cx="4472922" cy="3931920"/>
          </a:xfrm>
        </p:spPr>
        <p:txBody>
          <a:bodyPr>
            <a:normAutofit/>
          </a:bodyPr>
          <a:lstStyle/>
          <a:p>
            <a:pPr marL="0" indent="0">
              <a:buNone/>
            </a:pPr>
            <a:r>
              <a:rPr lang="sk-SK" dirty="0"/>
              <a:t>Mnohé výrobky musia mať označenie CE, aby mohli byť predávané v </a:t>
            </a:r>
            <a:r>
              <a:rPr lang="sk-SK" dirty="0">
                <a:hlinkClick r:id="rId3" tooltip="V tomto prípade 28 členských štátov EÚ + Island, Nórsko a Lichtenštajnsko."/>
              </a:rPr>
              <a:t>EÚ</a:t>
            </a:r>
            <a:r>
              <a:rPr lang="sk-SK" dirty="0"/>
              <a:t>. Toto označenie poukazuje na to, že výrobok bol podrobený posúdeniu výrobcu a považuje sa za spĺňajúci požiadavky EÚ na bezpečnosť, zdravie a ochranu životného prostredia. Požaduje sa pre všetky výrobky vyrobené kdekoľvek vo svete, ktoré sa </a:t>
            </a:r>
            <a:r>
              <a:rPr lang="sk-SK" b="1" dirty="0"/>
              <a:t>predávajú v rámci EÚ</a:t>
            </a:r>
            <a:r>
              <a:rPr lang="sk-SK" dirty="0"/>
              <a:t>.</a:t>
            </a:r>
          </a:p>
          <a:p>
            <a:pPr marL="0" indent="0">
              <a:buNone/>
            </a:pPr>
            <a:r>
              <a:rPr lang="sk-SK" dirty="0"/>
              <a:t>Označenie CE je potvrdenie výrobcu produktu, ktoré hovorí, že produkt spĺňa podľa nariadenia EU 765/2008 všetky platné požiadavky pre tento produkt. Označenie CE nie je značkou kvality. </a:t>
            </a:r>
          </a:p>
        </p:txBody>
      </p:sp>
    </p:spTree>
    <p:extLst>
      <p:ext uri="{BB962C8B-B14F-4D97-AF65-F5344CB8AC3E}">
        <p14:creationId xmlns:p14="http://schemas.microsoft.com/office/powerpoint/2010/main" val="1243159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1"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D9D9D9"/>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bg1"/>
          </a:solidFill>
          <a:ln w="9525" cap="sq" cmpd="sng" algn="ctr">
            <a:noFill/>
            <a:prstDash val="solid"/>
            <a:miter lim="800000"/>
          </a:ln>
          <a:effectLst/>
        </p:spPr>
      </p:sp>
      <p:sp>
        <p:nvSpPr>
          <p:cNvPr id="2" name="Nadpis 1">
            <a:extLst>
              <a:ext uri="{FF2B5EF4-FFF2-40B4-BE49-F238E27FC236}">
                <a16:creationId xmlns:a16="http://schemas.microsoft.com/office/drawing/2014/main" id="{9FB5D934-8085-4057-A85B-CD755E7E3F5E}"/>
              </a:ext>
            </a:extLst>
          </p:cNvPr>
          <p:cNvSpPr>
            <a:spLocks noGrp="1"/>
          </p:cNvSpPr>
          <p:nvPr>
            <p:ph type="title"/>
          </p:nvPr>
        </p:nvSpPr>
        <p:spPr>
          <a:xfrm>
            <a:off x="983887" y="1185059"/>
            <a:ext cx="3491832" cy="4487882"/>
          </a:xfrm>
        </p:spPr>
        <p:txBody>
          <a:bodyPr>
            <a:normAutofit/>
          </a:bodyPr>
          <a:lstStyle/>
          <a:p>
            <a:pPr algn="ctr"/>
            <a:r>
              <a:rPr lang="sk-SK" sz="4400"/>
              <a:t>Kedy je označenie CE povinné</a:t>
            </a:r>
          </a:p>
        </p:txBody>
      </p:sp>
      <p:sp>
        <p:nvSpPr>
          <p:cNvPr id="16" name="Rectangle 15">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939" y="276008"/>
            <a:ext cx="6146615"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5455" y="438912"/>
            <a:ext cx="5815584" cy="5980176"/>
          </a:xfrm>
          <a:prstGeom prst="rect">
            <a:avLst/>
          </a:prstGeom>
          <a:noFill/>
          <a:ln w="6350" cap="sq" cmpd="sng" algn="ctr">
            <a:solidFill>
              <a:schemeClr val="tx1">
                <a:lumMod val="75000"/>
                <a:lumOff val="25000"/>
              </a:schemeClr>
            </a:solidFill>
            <a:prstDash val="solid"/>
            <a:miter lim="800000"/>
          </a:ln>
          <a:effectLst/>
        </p:spPr>
      </p:sp>
      <p:sp>
        <p:nvSpPr>
          <p:cNvPr id="3" name="Zástupný objekt pre obsah 2">
            <a:extLst>
              <a:ext uri="{FF2B5EF4-FFF2-40B4-BE49-F238E27FC236}">
                <a16:creationId xmlns:a16="http://schemas.microsoft.com/office/drawing/2014/main" id="{443FE198-9E54-4C3C-BAAE-702207812B0A}"/>
              </a:ext>
            </a:extLst>
          </p:cNvPr>
          <p:cNvSpPr>
            <a:spLocks noGrp="1"/>
          </p:cNvSpPr>
          <p:nvPr>
            <p:ph idx="1"/>
          </p:nvPr>
        </p:nvSpPr>
        <p:spPr>
          <a:xfrm>
            <a:off x="6403656" y="936416"/>
            <a:ext cx="4870512" cy="4985169"/>
          </a:xfrm>
        </p:spPr>
        <p:txBody>
          <a:bodyPr anchor="ctr">
            <a:normAutofit/>
          </a:bodyPr>
          <a:lstStyle/>
          <a:p>
            <a:r>
              <a:rPr lang="sk-SK" sz="2000"/>
              <a:t>Označenie CE je </a:t>
            </a:r>
            <a:r>
              <a:rPr lang="sk-SK" sz="2000" b="1"/>
              <a:t>povinné len u výrobkov, pre ktoré existujú špecifikácie EÚ požadujúce umiestnenie označenia CE</a:t>
            </a:r>
            <a:r>
              <a:rPr lang="sk-SK" sz="2000"/>
              <a:t>. </a:t>
            </a:r>
          </a:p>
          <a:p>
            <a:r>
              <a:rPr lang="sk-SK" sz="2000"/>
              <a:t>Na niektoré výrobky sa súčasne vzťahujú viaceré požiadavky EÚ. Pred umiestnením označenia CE na výrobok musíte zabezpečiť, aby daný výrobok spĺňal všetky príslušné požiadavky. Je zakázané umiestniť označenie CE na výrobky, pre ktoré špecifikácie EÚ buď neexistujú, alebo nevyžadujú umiestnenie označenia CE.</a:t>
            </a:r>
          </a:p>
          <a:p>
            <a:pPr marL="0" indent="0">
              <a:buNone/>
            </a:pPr>
            <a:endParaRPr lang="sk-SK" sz="2000"/>
          </a:p>
        </p:txBody>
      </p:sp>
    </p:spTree>
    <p:extLst>
      <p:ext uri="{BB962C8B-B14F-4D97-AF65-F5344CB8AC3E}">
        <p14:creationId xmlns:p14="http://schemas.microsoft.com/office/powerpoint/2010/main" val="468210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1"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D9D9D9"/>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bg1"/>
          </a:solidFill>
          <a:ln w="9525" cap="sq" cmpd="sng" algn="ctr">
            <a:noFill/>
            <a:prstDash val="solid"/>
            <a:miter lim="800000"/>
          </a:ln>
          <a:effectLst/>
        </p:spPr>
      </p:sp>
      <p:sp>
        <p:nvSpPr>
          <p:cNvPr id="2" name="Nadpis 1">
            <a:extLst>
              <a:ext uri="{FF2B5EF4-FFF2-40B4-BE49-F238E27FC236}">
                <a16:creationId xmlns:a16="http://schemas.microsoft.com/office/drawing/2014/main" id="{0305048A-9A80-4807-BB55-EE1E626509AD}"/>
              </a:ext>
            </a:extLst>
          </p:cNvPr>
          <p:cNvSpPr>
            <a:spLocks noGrp="1"/>
          </p:cNvSpPr>
          <p:nvPr>
            <p:ph type="title"/>
          </p:nvPr>
        </p:nvSpPr>
        <p:spPr>
          <a:xfrm>
            <a:off x="983887" y="1185059"/>
            <a:ext cx="3491832" cy="4487882"/>
          </a:xfrm>
        </p:spPr>
        <p:txBody>
          <a:bodyPr>
            <a:normAutofit/>
          </a:bodyPr>
          <a:lstStyle/>
          <a:p>
            <a:pPr algn="ctr"/>
            <a:r>
              <a:rPr lang="sk-SK" sz="4400"/>
              <a:t>Ako získať označenie CE</a:t>
            </a:r>
          </a:p>
        </p:txBody>
      </p:sp>
      <p:sp>
        <p:nvSpPr>
          <p:cNvPr id="16" name="Rectangle 15">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939" y="276008"/>
            <a:ext cx="6146615"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5455" y="438912"/>
            <a:ext cx="5815584" cy="5980176"/>
          </a:xfrm>
          <a:prstGeom prst="rect">
            <a:avLst/>
          </a:prstGeom>
          <a:noFill/>
          <a:ln w="6350" cap="sq" cmpd="sng" algn="ctr">
            <a:solidFill>
              <a:schemeClr val="tx1">
                <a:lumMod val="75000"/>
                <a:lumOff val="25000"/>
              </a:schemeClr>
            </a:solidFill>
            <a:prstDash val="solid"/>
            <a:miter lim="800000"/>
          </a:ln>
          <a:effectLst/>
        </p:spPr>
      </p:sp>
      <p:sp>
        <p:nvSpPr>
          <p:cNvPr id="3" name="Zástupný objekt pre obsah 2">
            <a:extLst>
              <a:ext uri="{FF2B5EF4-FFF2-40B4-BE49-F238E27FC236}">
                <a16:creationId xmlns:a16="http://schemas.microsoft.com/office/drawing/2014/main" id="{AF452C86-D8F8-404D-9197-16910C479B6F}"/>
              </a:ext>
            </a:extLst>
          </p:cNvPr>
          <p:cNvSpPr>
            <a:spLocks noGrp="1"/>
          </p:cNvSpPr>
          <p:nvPr>
            <p:ph idx="1"/>
          </p:nvPr>
        </p:nvSpPr>
        <p:spPr>
          <a:xfrm>
            <a:off x="6403656" y="936416"/>
            <a:ext cx="4870512" cy="4985169"/>
          </a:xfrm>
        </p:spPr>
        <p:txBody>
          <a:bodyPr anchor="ctr">
            <a:normAutofit/>
          </a:bodyPr>
          <a:lstStyle/>
          <a:p>
            <a:pPr>
              <a:lnSpc>
                <a:spcPct val="100000"/>
              </a:lnSpc>
            </a:pPr>
            <a:r>
              <a:rPr lang="sk-SK" sz="1600"/>
              <a:t>Ako výrobca nesiete </a:t>
            </a:r>
            <a:r>
              <a:rPr lang="sk-SK" sz="1600" b="1"/>
              <a:t>výlučnú zodpovednosť</a:t>
            </a:r>
            <a:r>
              <a:rPr lang="sk-SK" sz="1600"/>
              <a:t> za vyhlásenie o </a:t>
            </a:r>
            <a:r>
              <a:rPr lang="sk-SK" sz="1600" b="1"/>
              <a:t>zhode</a:t>
            </a:r>
            <a:r>
              <a:rPr lang="sk-SK" sz="1600"/>
              <a:t> so všetkými požiadavkami. Na umiestnenie označenia CE na váš výrobok nepotrebujete oprávnenie, ale vopred musíte:</a:t>
            </a:r>
          </a:p>
          <a:p>
            <a:pPr>
              <a:lnSpc>
                <a:spcPct val="100000"/>
              </a:lnSpc>
              <a:buFont typeface="Arial" panose="020B0604020202020204" pitchFamily="34" charset="0"/>
              <a:buChar char="•"/>
            </a:pPr>
            <a:r>
              <a:rPr lang="sk-SK" sz="1600"/>
              <a:t>zabezpečiť </a:t>
            </a:r>
            <a:r>
              <a:rPr lang="sk-SK" sz="1600" b="1"/>
              <a:t>zhodu so všetkými príslušnými požiadavkami platnými pre celú EÚ</a:t>
            </a:r>
            <a:r>
              <a:rPr lang="sk-SK" sz="1600"/>
              <a:t> </a:t>
            </a:r>
          </a:p>
          <a:p>
            <a:pPr>
              <a:lnSpc>
                <a:spcPct val="100000"/>
              </a:lnSpc>
              <a:buFont typeface="Arial" panose="020B0604020202020204" pitchFamily="34" charset="0"/>
              <a:buChar char="•"/>
            </a:pPr>
            <a:r>
              <a:rPr lang="sk-SK" sz="1600"/>
              <a:t>určiť, či môžete svoj výrobok posudzovať vy ako výrobca, alebo či musíte o to požiadať </a:t>
            </a:r>
            <a:r>
              <a:rPr lang="sk-SK" sz="1600" b="1"/>
              <a:t>notifikovaný orgán</a:t>
            </a:r>
            <a:r>
              <a:rPr lang="sk-SK" sz="1600"/>
              <a:t> </a:t>
            </a:r>
          </a:p>
          <a:p>
            <a:pPr>
              <a:lnSpc>
                <a:spcPct val="100000"/>
              </a:lnSpc>
              <a:buFont typeface="Arial" panose="020B0604020202020204" pitchFamily="34" charset="0"/>
              <a:buChar char="•"/>
            </a:pPr>
            <a:r>
              <a:rPr lang="sk-SK" sz="1600"/>
              <a:t>zostaviť </a:t>
            </a:r>
            <a:r>
              <a:rPr lang="sk-SK" sz="1600" b="1"/>
              <a:t>technický spis</a:t>
            </a:r>
            <a:r>
              <a:rPr lang="sk-SK" sz="1600"/>
              <a:t>, v ktorom bude zdokumentovaná zhoda: oboznámiť sa s </a:t>
            </a:r>
            <a:r>
              <a:rPr lang="sk-SK" sz="1600" b="1">
                <a:hlinkClick r:id="rId2"/>
              </a:rPr>
              <a:t>technickou dokumentáciou</a:t>
            </a:r>
            <a:r>
              <a:rPr lang="sk-SK" sz="1600"/>
              <a:t> </a:t>
            </a:r>
          </a:p>
          <a:p>
            <a:pPr>
              <a:lnSpc>
                <a:spcPct val="100000"/>
              </a:lnSpc>
              <a:buFont typeface="Arial" panose="020B0604020202020204" pitchFamily="34" charset="0"/>
              <a:buChar char="•"/>
            </a:pPr>
            <a:r>
              <a:rPr lang="sk-SK" sz="1600"/>
              <a:t>vypracovať a podpísať </a:t>
            </a:r>
            <a:r>
              <a:rPr lang="sk-SK" sz="1600" b="1"/>
              <a:t>EÚ vyhlásenie o zhode</a:t>
            </a:r>
            <a:r>
              <a:rPr lang="sk-SK" sz="1600"/>
              <a:t> </a:t>
            </a:r>
          </a:p>
          <a:p>
            <a:pPr>
              <a:lnSpc>
                <a:spcPct val="100000"/>
              </a:lnSpc>
            </a:pPr>
            <a:r>
              <a:rPr lang="sk-SK" sz="1600"/>
              <a:t>Ak váš výrobok nesie označenie CE, na žiadosť príslušného vnútroštátneho orgánu mu musíte poskytnúť všetky informácie a podkladovú dokumentáciu pre označenie CE.</a:t>
            </a:r>
          </a:p>
          <a:p>
            <a:pPr>
              <a:lnSpc>
                <a:spcPct val="100000"/>
              </a:lnSpc>
            </a:pPr>
            <a:endParaRPr lang="sk-SK" sz="1600"/>
          </a:p>
        </p:txBody>
      </p:sp>
    </p:spTree>
    <p:extLst>
      <p:ext uri="{BB962C8B-B14F-4D97-AF65-F5344CB8AC3E}">
        <p14:creationId xmlns:p14="http://schemas.microsoft.com/office/powerpoint/2010/main" val="3802461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1"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D9D9D9"/>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bg1"/>
          </a:solidFill>
          <a:ln w="9525" cap="sq" cmpd="sng" algn="ctr">
            <a:noFill/>
            <a:prstDash val="solid"/>
            <a:miter lim="800000"/>
          </a:ln>
          <a:effectLst/>
        </p:spPr>
      </p:sp>
      <p:sp>
        <p:nvSpPr>
          <p:cNvPr id="2" name="Nadpis 1">
            <a:extLst>
              <a:ext uri="{FF2B5EF4-FFF2-40B4-BE49-F238E27FC236}">
                <a16:creationId xmlns:a16="http://schemas.microsoft.com/office/drawing/2014/main" id="{3231DCD4-D57E-4515-A3CD-A1DBBA05B55E}"/>
              </a:ext>
            </a:extLst>
          </p:cNvPr>
          <p:cNvSpPr>
            <a:spLocks noGrp="1"/>
          </p:cNvSpPr>
          <p:nvPr>
            <p:ph type="title"/>
          </p:nvPr>
        </p:nvSpPr>
        <p:spPr>
          <a:xfrm>
            <a:off x="983887" y="1185059"/>
            <a:ext cx="3491832" cy="4487882"/>
          </a:xfrm>
        </p:spPr>
        <p:txBody>
          <a:bodyPr>
            <a:normAutofit/>
          </a:bodyPr>
          <a:lstStyle/>
          <a:p>
            <a:pPr algn="ctr"/>
            <a:r>
              <a:rPr lang="sk-SK" sz="4400"/>
              <a:t>Kedy je potrebné nezávislé posúdenie</a:t>
            </a:r>
          </a:p>
        </p:txBody>
      </p:sp>
      <p:sp>
        <p:nvSpPr>
          <p:cNvPr id="16" name="Rectangle 15">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939" y="276008"/>
            <a:ext cx="6146615"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5455" y="438912"/>
            <a:ext cx="5815584" cy="5980176"/>
          </a:xfrm>
          <a:prstGeom prst="rect">
            <a:avLst/>
          </a:prstGeom>
          <a:noFill/>
          <a:ln w="6350" cap="sq" cmpd="sng" algn="ctr">
            <a:solidFill>
              <a:schemeClr val="tx1">
                <a:lumMod val="75000"/>
                <a:lumOff val="25000"/>
              </a:schemeClr>
            </a:solidFill>
            <a:prstDash val="solid"/>
            <a:miter lim="800000"/>
          </a:ln>
          <a:effectLst/>
        </p:spPr>
      </p:sp>
      <p:sp>
        <p:nvSpPr>
          <p:cNvPr id="3" name="Zástupný objekt pre obsah 2">
            <a:extLst>
              <a:ext uri="{FF2B5EF4-FFF2-40B4-BE49-F238E27FC236}">
                <a16:creationId xmlns:a16="http://schemas.microsoft.com/office/drawing/2014/main" id="{4F5EC7C3-1466-403D-BEC5-2D6F7300F8A5}"/>
              </a:ext>
            </a:extLst>
          </p:cNvPr>
          <p:cNvSpPr>
            <a:spLocks noGrp="1"/>
          </p:cNvSpPr>
          <p:nvPr>
            <p:ph idx="1"/>
          </p:nvPr>
        </p:nvSpPr>
        <p:spPr>
          <a:xfrm>
            <a:off x="6403656" y="936416"/>
            <a:ext cx="4870512" cy="4985169"/>
          </a:xfrm>
        </p:spPr>
        <p:txBody>
          <a:bodyPr anchor="ctr">
            <a:normAutofit/>
          </a:bodyPr>
          <a:lstStyle/>
          <a:p>
            <a:pPr>
              <a:lnSpc>
                <a:spcPct val="100000"/>
              </a:lnSpc>
            </a:pPr>
            <a:r>
              <a:rPr lang="sk-SK" sz="1400"/>
              <a:t>Musíte si overiť, či váš výrobok musí byť podrobený skúške </a:t>
            </a:r>
            <a:r>
              <a:rPr lang="sk-SK" sz="1400" b="1"/>
              <a:t>notifikovaným orgánom</a:t>
            </a:r>
            <a:r>
              <a:rPr lang="sk-SK" sz="1400"/>
              <a:t>. Tieto informácie nájdete v príslušných právnych predpisoch vzťahujúcich sa na váš výrobok: </a:t>
            </a:r>
            <a:r>
              <a:rPr lang="sk-SK" sz="1400">
                <a:hlinkClick r:id="rId2"/>
              </a:rPr>
              <a:t>oboznámte sa s pravidlami podľa kategórie výrobkov</a:t>
            </a:r>
            <a:r>
              <a:rPr lang="sk-SK" sz="1400"/>
              <a:t> </a:t>
            </a:r>
          </a:p>
          <a:p>
            <a:pPr>
              <a:lnSpc>
                <a:spcPct val="100000"/>
              </a:lnSpc>
            </a:pPr>
            <a:r>
              <a:rPr lang="sk-SK" sz="1400" b="1"/>
              <a:t>Tento krok nie je povinný pre všetky výrobky</a:t>
            </a:r>
            <a:r>
              <a:rPr lang="sk-SK" sz="1400"/>
              <a:t>.</a:t>
            </a:r>
          </a:p>
          <a:p>
            <a:pPr>
              <a:lnSpc>
                <a:spcPct val="100000"/>
              </a:lnSpc>
            </a:pPr>
            <a:r>
              <a:rPr lang="sk-SK" sz="1400"/>
              <a:t>Ak je potrebné </a:t>
            </a:r>
            <a:r>
              <a:rPr lang="sk-SK" sz="1400" b="1"/>
              <a:t>obrátiť sa na notifikovaný orgán</a:t>
            </a:r>
            <a:r>
              <a:rPr lang="sk-SK" sz="1400"/>
              <a:t>, označenie CE musí byť sprevádzané identifikačným číslom notifikovaného orgánu. Označenie CE a identifikačné číslo sa môžu umiestniť samostatne, pokiaľ je zrejmé, že navzájom súvisia.</a:t>
            </a:r>
          </a:p>
          <a:p>
            <a:pPr>
              <a:lnSpc>
                <a:spcPct val="100000"/>
              </a:lnSpc>
            </a:pPr>
            <a:r>
              <a:rPr lang="sk-SK" sz="1400"/>
              <a:t>Na vyhľadanie notifikovaného orgánu, ktorý môže váš výrobok certifikovať, môžete použiť </a:t>
            </a:r>
            <a:r>
              <a:rPr lang="sk-SK" sz="1400">
                <a:hlinkClick r:id="rId2"/>
              </a:rPr>
              <a:t>databázu NANDO</a:t>
            </a:r>
            <a:r>
              <a:rPr lang="sk-SK" sz="1400"/>
              <a:t>.</a:t>
            </a:r>
          </a:p>
          <a:p>
            <a:pPr>
              <a:lnSpc>
                <a:spcPct val="100000"/>
              </a:lnSpc>
            </a:pPr>
            <a:r>
              <a:rPr lang="sk-SK" sz="1400"/>
              <a:t>Ak sa pre váš výrobok </a:t>
            </a:r>
            <a:r>
              <a:rPr lang="sk-SK" sz="1400" b="1"/>
              <a:t>nevyžaduje skúška zo strany nezávislého orgánu</a:t>
            </a:r>
            <a:r>
              <a:rPr lang="sk-SK" sz="1400"/>
              <a:t>, je na vás, aby ste overili, či spĺňa technické požiadavky. To zahŕňa odhad a zdokumentovanie možných rizík pri používaní vášho výrobku.</a:t>
            </a:r>
          </a:p>
          <a:p>
            <a:pPr>
              <a:lnSpc>
                <a:spcPct val="100000"/>
              </a:lnSpc>
            </a:pPr>
            <a:endParaRPr lang="sk-SK" sz="1400"/>
          </a:p>
        </p:txBody>
      </p:sp>
    </p:spTree>
    <p:extLst>
      <p:ext uri="{BB962C8B-B14F-4D97-AF65-F5344CB8AC3E}">
        <p14:creationId xmlns:p14="http://schemas.microsoft.com/office/powerpoint/2010/main" val="2606144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1"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D9D9D9"/>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bg1"/>
          </a:solidFill>
          <a:ln w="9525" cap="sq" cmpd="sng" algn="ctr">
            <a:noFill/>
            <a:prstDash val="solid"/>
            <a:miter lim="800000"/>
          </a:ln>
          <a:effectLst/>
        </p:spPr>
      </p:sp>
      <p:sp>
        <p:nvSpPr>
          <p:cNvPr id="2" name="Nadpis 1">
            <a:extLst>
              <a:ext uri="{FF2B5EF4-FFF2-40B4-BE49-F238E27FC236}">
                <a16:creationId xmlns:a16="http://schemas.microsoft.com/office/drawing/2014/main" id="{F128C160-9BE9-408A-AB5F-4DEF9873237B}"/>
              </a:ext>
            </a:extLst>
          </p:cNvPr>
          <p:cNvSpPr>
            <a:spLocks noGrp="1"/>
          </p:cNvSpPr>
          <p:nvPr>
            <p:ph type="title"/>
          </p:nvPr>
        </p:nvSpPr>
        <p:spPr>
          <a:xfrm>
            <a:off x="983887" y="1185059"/>
            <a:ext cx="3491832" cy="4487882"/>
          </a:xfrm>
        </p:spPr>
        <p:txBody>
          <a:bodyPr>
            <a:normAutofit/>
          </a:bodyPr>
          <a:lstStyle/>
          <a:p>
            <a:pPr algn="ctr"/>
            <a:r>
              <a:rPr lang="sk-SK" sz="4400"/>
              <a:t>Ako je potrebné umiestniť označenie CE</a:t>
            </a:r>
          </a:p>
        </p:txBody>
      </p:sp>
      <p:sp>
        <p:nvSpPr>
          <p:cNvPr id="16" name="Rectangle 15">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939" y="276008"/>
            <a:ext cx="6146615"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5455" y="438912"/>
            <a:ext cx="5815584" cy="5980176"/>
          </a:xfrm>
          <a:prstGeom prst="rect">
            <a:avLst/>
          </a:prstGeom>
          <a:noFill/>
          <a:ln w="6350" cap="sq" cmpd="sng" algn="ctr">
            <a:solidFill>
              <a:schemeClr val="tx1">
                <a:lumMod val="75000"/>
                <a:lumOff val="25000"/>
              </a:schemeClr>
            </a:solidFill>
            <a:prstDash val="solid"/>
            <a:miter lim="800000"/>
          </a:ln>
          <a:effectLst/>
        </p:spPr>
      </p:sp>
      <p:sp>
        <p:nvSpPr>
          <p:cNvPr id="3" name="Zástupný objekt pre obsah 2">
            <a:extLst>
              <a:ext uri="{FF2B5EF4-FFF2-40B4-BE49-F238E27FC236}">
                <a16:creationId xmlns:a16="http://schemas.microsoft.com/office/drawing/2014/main" id="{3EFDCD7C-F585-4380-ABCF-92F25BE3702C}"/>
              </a:ext>
            </a:extLst>
          </p:cNvPr>
          <p:cNvSpPr>
            <a:spLocks noGrp="1"/>
          </p:cNvSpPr>
          <p:nvPr>
            <p:ph idx="1"/>
          </p:nvPr>
        </p:nvSpPr>
        <p:spPr>
          <a:xfrm>
            <a:off x="6403656" y="936416"/>
            <a:ext cx="4870512" cy="4985169"/>
          </a:xfrm>
        </p:spPr>
        <p:txBody>
          <a:bodyPr anchor="ctr">
            <a:normAutofit/>
          </a:bodyPr>
          <a:lstStyle/>
          <a:p>
            <a:pPr>
              <a:lnSpc>
                <a:spcPct val="100000"/>
              </a:lnSpc>
            </a:pPr>
            <a:r>
              <a:rPr lang="sk-SK" sz="1400"/>
              <a:t>Označenie CE musí byť </a:t>
            </a:r>
            <a:r>
              <a:rPr lang="sk-SK" sz="1400" b="1"/>
              <a:t>viditeľné</a:t>
            </a:r>
            <a:r>
              <a:rPr lang="sk-SK" sz="1400"/>
              <a:t>, </a:t>
            </a:r>
            <a:r>
              <a:rPr lang="sk-SK" sz="1400" b="1"/>
              <a:t>čitateľné</a:t>
            </a:r>
            <a:r>
              <a:rPr lang="sk-SK" sz="1400"/>
              <a:t> a </a:t>
            </a:r>
            <a:r>
              <a:rPr lang="sk-SK" sz="1400" b="1"/>
              <a:t>nezmazateľné</a:t>
            </a:r>
            <a:r>
              <a:rPr lang="sk-SK" sz="1400"/>
              <a:t>.</a:t>
            </a:r>
          </a:p>
          <a:p>
            <a:pPr>
              <a:lnSpc>
                <a:spcPct val="100000"/>
              </a:lnSpc>
            </a:pPr>
            <a:r>
              <a:rPr lang="sk-SK" sz="1400"/>
              <a:t>Označenie CE musí pozostávať z veľkých písmen „CE", obidve písmená by mali mať rovnaký zvislý rozmer a nemali by byť menšie než 5 mm (pokiaľ nie je uvedené inak v príslušných požiadavkách na výrobok).</a:t>
            </a:r>
          </a:p>
          <a:p>
            <a:pPr>
              <a:lnSpc>
                <a:spcPct val="100000"/>
              </a:lnSpc>
            </a:pPr>
            <a:r>
              <a:rPr lang="sk-SK" sz="1400"/>
              <a:t>Ak chcete zmenšiť alebo zväčšiť označenie CE na svojom výrobku, mali by ste dodržať pomer týchto dvoch písmen. Podstatné je, aby boli tieto veľké písmená viditeľné, označenie CE však môže mať rôzne formy (napríklad farba, s výplňou alebo bez nej).</a:t>
            </a:r>
          </a:p>
          <a:p>
            <a:pPr>
              <a:lnSpc>
                <a:spcPct val="100000"/>
              </a:lnSpc>
            </a:pPr>
            <a:r>
              <a:rPr lang="sk-SK" sz="1400"/>
              <a:t>Ak sa </a:t>
            </a:r>
            <a:r>
              <a:rPr lang="sk-SK" sz="1400" b="1"/>
              <a:t>označenie CE nemôže umiestniť na samotný výrobok</a:t>
            </a:r>
            <a:r>
              <a:rPr lang="sk-SK" sz="1400"/>
              <a:t>, môžete ho umiestniť na obal výrobku, alebo, ak výrobok nemá obal, na niektorý zo sprievodných dokumentov. Ak sa na váš výrobok vzťahujú viaceré smernice/nariadenia EÚ, ktoré si vyžadujú umiestnenie označenia CE, v sprievodných dokumentoch musí byť uvedené, že váš výrobok spĺňa požiadavky stanovené vo všetkých uplatniteľných smerniciach/nariadeniach EÚ.</a:t>
            </a:r>
          </a:p>
          <a:p>
            <a:pPr>
              <a:lnSpc>
                <a:spcPct val="100000"/>
              </a:lnSpc>
            </a:pPr>
            <a:endParaRPr lang="sk-SK" sz="1400"/>
          </a:p>
        </p:txBody>
      </p:sp>
    </p:spTree>
    <p:extLst>
      <p:ext uri="{BB962C8B-B14F-4D97-AF65-F5344CB8AC3E}">
        <p14:creationId xmlns:p14="http://schemas.microsoft.com/office/powerpoint/2010/main" val="11627775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1394</TotalTime>
  <Words>1414</Words>
  <Application>Microsoft Office PowerPoint</Application>
  <PresentationFormat>Širokouhlá</PresentationFormat>
  <Paragraphs>54</Paragraphs>
  <Slides>13</Slides>
  <Notes>0</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13</vt:i4>
      </vt:variant>
    </vt:vector>
  </HeadingPairs>
  <TitlesOfParts>
    <vt:vector size="18" baseType="lpstr">
      <vt:lpstr>Arial</vt:lpstr>
      <vt:lpstr>Century Schoolbook</vt:lpstr>
      <vt:lpstr>Franklin Gothic Book</vt:lpstr>
      <vt:lpstr>Garamond</vt:lpstr>
      <vt:lpstr>SavonVTI</vt:lpstr>
      <vt:lpstr>Nebezpečné výrobky</vt:lpstr>
      <vt:lpstr>Právna norma</vt:lpstr>
      <vt:lpstr>Bezpečný výrobok</vt:lpstr>
      <vt:lpstr>Nebezpečný výrobok</vt:lpstr>
      <vt:lpstr>Označenie CE</vt:lpstr>
      <vt:lpstr>Kedy je označenie CE povinné</vt:lpstr>
      <vt:lpstr>Ako získať označenie CE</vt:lpstr>
      <vt:lpstr>Kedy je potrebné nezávislé posúdenie</vt:lpstr>
      <vt:lpstr>Ako je potrebné umiestniť označenie CE</vt:lpstr>
      <vt:lpstr>Čo by malo byť uvedené na etikete textilných výrobkov</vt:lpstr>
      <vt:lpstr>Čo by malo byť na etikete potravín</vt:lpstr>
      <vt:lpstr>Čo všetko je potrebné k registrácii kozmetického výrobku</vt:lpstr>
      <vt:lpstr>Zoznam aktuálnych nebezpečných výrobkov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Nebezpečné výrobky</dc:title>
  <dc:creator>Klieštiková Michaela Ing.</dc:creator>
  <cp:lastModifiedBy>Klieštiková Michaela Ing.</cp:lastModifiedBy>
  <cp:revision>6</cp:revision>
  <dcterms:created xsi:type="dcterms:W3CDTF">2021-04-27T07:33:57Z</dcterms:created>
  <dcterms:modified xsi:type="dcterms:W3CDTF">2021-04-28T06:48:05Z</dcterms:modified>
</cp:coreProperties>
</file>