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285" r:id="rId13"/>
    <p:sldId id="268" r:id="rId14"/>
    <p:sldId id="264" r:id="rId15"/>
    <p:sldId id="286" r:id="rId16"/>
    <p:sldId id="269" r:id="rId17"/>
    <p:sldId id="270" r:id="rId18"/>
    <p:sldId id="271" r:id="rId19"/>
    <p:sldId id="287" r:id="rId20"/>
    <p:sldId id="288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Obdĺžni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7" name="Obdĺžni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Zástupný symbol päty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12" name="Zástupný symbol čísla snímky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k-SK"/>
          </a:p>
        </p:txBody>
      </p:sp>
      <p:sp>
        <p:nvSpPr>
          <p:cNvPr id="16" name="Zástupný symbol tex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5" name="Zástupný symbol tex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8" name="Obdĺžni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1" name="Obdĺžni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931963-CF33-42B6-9F09-65797848E055}" type="datetimeFigureOut">
              <a:rPr lang="sk-SK" smtClean="0"/>
              <a:pPr/>
              <a:t>24. 10. 2019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Obdĺžni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CEE2297-36DC-4400-B715-BF5518F7E16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sk/url?sa=i&amp;rct=j&amp;q=&amp;esrc=s&amp;source=images&amp;cd=&amp;cad=rja&amp;uact=8&amp;ved=0ahUKEwirnv_7t-rZAhUS-6QKHS5_AZYQjRwIBg&amp;url=https://www.dobrodruh.sk/kam-na-slovensku/sandberg-a-morska-plaz-pri-bratislave&amp;psig=AOvVaw3NtzpHMeI76AxfncXlogBX&amp;ust=15210695905953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google.sk/url?sa=i&amp;rct=j&amp;q=&amp;esrc=s&amp;source=images&amp;cd=&amp;cad=rja&amp;uact=8&amp;ved=0ahUKEwjnnpGfuOrZAhWJy6QKHQ_ODfkQjRwIBg&amp;url=http://www.infoglobe.sk/tip-na-vylet/sr-sandberg-svedok-davneho-tretohorneho-mora-pri-bratislave-ii/&amp;psig=AOvVaw1Ak8cgpU5c51VWlW5ypFv9&amp;ust=152106962597347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sk/url?sa=i&amp;rct=j&amp;q=&amp;esrc=s&amp;source=images&amp;cd=&amp;cad=rja&amp;uact=8&amp;ved=0ahUKEwiXwJ2SrurZAhWR6qQKHZlkCWoQjRwIBg&amp;url=http://www.viralarabi.com/%D9%85%D8%A7%D8%B0%D8%A7-%D9%84%D9%88-%D8%AB%D8%A7%D8%B1%D8%AA-%D8%A7%D9%84%D8%A8%D8%B1%D8%A7%D9%83%D9%8A%D9%86-%D9%83%D9%84%D9%87%D8%A7-%D9%81%D9%8A-%D9%86%D9%81%D8%B3-%D8%A7%D9%84%D9%88%D9%82%D8%AA/&amp;psig=AOvVaw2w6W_Sk-AofHXBcd500dyV&amp;ust=152106693954777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creationmattersministries.org/2016/12/19/fossil-facts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sk/url?sa=i&amp;rct=j&amp;q=&amp;esrc=s&amp;source=images&amp;cd=&amp;cad=rja&amp;uact=8&amp;ved=0ahUKEwj9lNnGsurZAhWG_aQKHZrjAJkQjRwIBg&amp;url=https://thewire.in/109271/fossils-marine-ecosystem/&amp;psig=AOvVaw0TifAwTxoyigaV0PoKHHOe&amp;ust=152106813774910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4038600"/>
            <a:ext cx="8928992" cy="1828800"/>
          </a:xfrm>
        </p:spPr>
        <p:txBody>
          <a:bodyPr>
            <a:normAutofit/>
          </a:bodyPr>
          <a:lstStyle/>
          <a:p>
            <a:r>
              <a:rPr lang="sk-SK" dirty="0" smtClean="0"/>
              <a:t>Geologická história Slovenska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39"/>
            <a:ext cx="6984776" cy="46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Vysoké Tatry – Tichá dolina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odtlačky stôp po prechádzkach </a:t>
            </a:r>
            <a:r>
              <a:rPr lang="sk-SK" dirty="0" smtClean="0"/>
              <a:t>dinosaura</a:t>
            </a:r>
            <a:endParaRPr lang="sk-SK" dirty="0"/>
          </a:p>
          <a:p>
            <a:r>
              <a:rPr lang="sk-SK" dirty="0" smtClean="0"/>
              <a:t>jediné </a:t>
            </a:r>
            <a:r>
              <a:rPr lang="sk-SK" dirty="0"/>
              <a:t>stopy po veľkých jašteroch na území strednej </a:t>
            </a:r>
            <a:r>
              <a:rPr lang="sk-SK" dirty="0" smtClean="0"/>
              <a:t>Európy 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7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2780928"/>
            <a:ext cx="6082571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17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492" y="3429000"/>
            <a:ext cx="3127364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1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paleolocalities.com/files/images/versions/large/2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00" cy="48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6" y="4869160"/>
            <a:ext cx="5894252" cy="1988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ĺžnik 5"/>
          <p:cNvSpPr/>
          <p:nvPr/>
        </p:nvSpPr>
        <p:spPr>
          <a:xfrm>
            <a:off x="1043608" y="5733256"/>
            <a:ext cx="2236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fosílie prasličiek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0754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Jarabina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aktívny lom na vápenec.</a:t>
            </a:r>
          </a:p>
          <a:p>
            <a:r>
              <a:rPr lang="sk-SK" dirty="0" err="1"/>
              <a:t>Amonity</a:t>
            </a:r>
            <a:r>
              <a:rPr lang="sk-SK" dirty="0"/>
              <a:t>, lastúry, ryby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2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-15841"/>
            <a:ext cx="4082365" cy="322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123" y="3178160"/>
            <a:ext cx="3140966" cy="42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25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5"/>
            <a:ext cx="4139952" cy="2996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201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www.paleolocalities.com/files/images/versions/large/23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7992888" cy="36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Belianske Tatry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Plytké morské pobrežie</a:t>
            </a:r>
          </a:p>
          <a:p>
            <a:r>
              <a:rPr lang="sk-SK" dirty="0" smtClean="0"/>
              <a:t>Zvyšky </a:t>
            </a:r>
            <a:r>
              <a:rPr lang="sk-SK" dirty="0"/>
              <a:t>žralokov a primitívnych </a:t>
            </a:r>
            <a:r>
              <a:rPr lang="sk-SK" dirty="0" smtClean="0"/>
              <a:t>rýb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 descr="http://www.paleolocalities.com/files/images/versions/large/23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402" y="-99392"/>
            <a:ext cx="3634154" cy="171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2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www.paleolocalities.com/files/images/versions/large/16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788024" cy="3280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TREŤOHORY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Posledné more na našom území</a:t>
            </a:r>
          </a:p>
          <a:p>
            <a:r>
              <a:rPr lang="sk-SK" dirty="0" smtClean="0"/>
              <a:t>Usádzali sa pieskovce, vápence, </a:t>
            </a:r>
            <a:r>
              <a:rPr lang="sk-SK" dirty="0" err="1" smtClean="0"/>
              <a:t>ílovce</a:t>
            </a:r>
            <a:endParaRPr lang="sk-SK" dirty="0" smtClean="0"/>
          </a:p>
          <a:p>
            <a:r>
              <a:rPr lang="sk-SK" dirty="0" smtClean="0"/>
              <a:t>Po ústupe mora vznikali rieky, údolia, kotliny</a:t>
            </a:r>
          </a:p>
          <a:p>
            <a:r>
              <a:rPr lang="sk-SK" dirty="0" smtClean="0"/>
              <a:t>V jazerách vzniklo hnedé uhlie</a:t>
            </a:r>
          </a:p>
          <a:p>
            <a:r>
              <a:rPr lang="sk-SK" dirty="0" smtClean="0"/>
              <a:t>Intenzívna sopečná činnosť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138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Mních - Ružomberok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39472" cy="4495800"/>
          </a:xfrm>
        </p:spPr>
        <p:txBody>
          <a:bodyPr/>
          <a:lstStyle/>
          <a:p>
            <a:r>
              <a:rPr lang="sk-SK" dirty="0" err="1"/>
              <a:t>Dierkavce</a:t>
            </a:r>
            <a:r>
              <a:rPr lang="sk-SK" dirty="0"/>
              <a:t>, ježovky, lastúrniky, kraby a žraločie zuby. 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2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47"/>
          <a:stretch/>
        </p:blipFill>
        <p:spPr bwMode="auto">
          <a:xfrm>
            <a:off x="2807" y="2780928"/>
            <a:ext cx="5577305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13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9111" r="33751" b="4933"/>
          <a:stretch/>
        </p:blipFill>
        <p:spPr bwMode="auto">
          <a:xfrm>
            <a:off x="5724128" y="3153506"/>
            <a:ext cx="3376706" cy="37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1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59" y="-1"/>
            <a:ext cx="3002245" cy="242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4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Devínska Nová Ves – </a:t>
            </a:r>
            <a:r>
              <a:rPr lang="sk-SK" b="1" dirty="0" err="1" smtClean="0"/>
              <a:t>Sandberg</a:t>
            </a:r>
            <a:r>
              <a:rPr lang="sk-SK" b="1" dirty="0" smtClean="0"/>
              <a:t>  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Prímorský </a:t>
            </a:r>
            <a:r>
              <a:rPr lang="sk-SK" dirty="0"/>
              <a:t>subtropický ostrov, </a:t>
            </a:r>
            <a:r>
              <a:rPr lang="sk-SK" dirty="0" smtClean="0"/>
              <a:t>pobrežie teplého mora</a:t>
            </a:r>
          </a:p>
          <a:p>
            <a:r>
              <a:rPr lang="sk-SK" dirty="0"/>
              <a:t>žraloky, raje, kostnaté ryby, korytnačky, krokodíly, sirény, delfíny, </a:t>
            </a:r>
            <a:r>
              <a:rPr lang="sk-SK" dirty="0" smtClean="0"/>
              <a:t>veľryby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098" name="Picture 2" descr="Image result for sandber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83406"/>
            <a:ext cx="4839469" cy="32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631807" cy="24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28600"/>
            <a:ext cx="9108504" cy="990600"/>
          </a:xfrm>
        </p:spPr>
        <p:txBody>
          <a:bodyPr>
            <a:normAutofit/>
          </a:bodyPr>
          <a:lstStyle/>
          <a:p>
            <a:r>
              <a:rPr lang="sk-SK" sz="3600" b="1" dirty="0"/>
              <a:t>Devínska Nová Ves </a:t>
            </a:r>
            <a:r>
              <a:rPr lang="sk-SK" sz="3600" b="1" dirty="0" smtClean="0"/>
              <a:t>– </a:t>
            </a:r>
            <a:r>
              <a:rPr lang="sk-SK" sz="3600" b="1" dirty="0" err="1"/>
              <a:t>Štokeravská</a:t>
            </a:r>
            <a:r>
              <a:rPr lang="sk-SK" sz="3600" b="1" dirty="0"/>
              <a:t> vápenka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Subtropický vlhký les na pobreží plytkého mora s korálovým útesom</a:t>
            </a:r>
          </a:p>
          <a:p>
            <a:r>
              <a:rPr lang="sk-SK" dirty="0" smtClean="0"/>
              <a:t>žaby</a:t>
            </a:r>
            <a:r>
              <a:rPr lang="sk-SK" dirty="0"/>
              <a:t>, hlodavce, tulene, mamuty, mastodonty, </a:t>
            </a:r>
            <a:r>
              <a:rPr lang="sk-SK" dirty="0" smtClean="0"/>
              <a:t>kopytníky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 descr="D:\Fotky\Marek a Katka spolu\2008\16 Technické sklo\IMG_0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552570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1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536" y="3253545"/>
            <a:ext cx="2708919" cy="4499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3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http://www.paleolocalities.com/files/images/versions/large/1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572000" cy="210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16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041"/>
            <a:ext cx="5328592" cy="412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http://www.paleolocalities.com/files/images/versions/large/1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2" y="3789040"/>
            <a:ext cx="2799521" cy="299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17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21"/>
            <a:ext cx="4716016" cy="3754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1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 smtClean="0"/>
              <a:t>Cerová-Lieskové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3491880" cy="4495800"/>
          </a:xfrm>
        </p:spPr>
        <p:txBody>
          <a:bodyPr/>
          <a:lstStyle/>
          <a:p>
            <a:r>
              <a:rPr lang="sk-SK" dirty="0" err="1"/>
              <a:t>ílovisko</a:t>
            </a:r>
            <a:r>
              <a:rPr lang="sk-SK" dirty="0"/>
              <a:t> – plytké more</a:t>
            </a:r>
          </a:p>
          <a:p>
            <a:r>
              <a:rPr lang="sk-SK" dirty="0"/>
              <a:t>hlavonožce a článkonožce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932040" cy="5807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PRAHORY A STAROHORY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Naše územie pokrývalo more</a:t>
            </a:r>
          </a:p>
          <a:p>
            <a:r>
              <a:rPr lang="sk-SK" dirty="0" smtClean="0"/>
              <a:t>Vznikali tu rôzne horniny, ktoré sa presúvali, vrásnili, premieňali, roztavili</a:t>
            </a:r>
          </a:p>
          <a:p>
            <a:r>
              <a:rPr lang="sk-SK" dirty="0" smtClean="0"/>
              <a:t>Vznikali </a:t>
            </a:r>
            <a:br>
              <a:rPr lang="sk-SK" dirty="0" smtClean="0"/>
            </a:br>
            <a:r>
              <a:rPr lang="sk-SK" dirty="0" smtClean="0"/>
              <a:t>kontinenty</a:t>
            </a:r>
          </a:p>
          <a:p>
            <a:endParaRPr lang="sk-SK" dirty="0"/>
          </a:p>
        </p:txBody>
      </p:sp>
      <p:pic>
        <p:nvPicPr>
          <p:cNvPr id="102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48024"/>
            <a:ext cx="631507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8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Pezinok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Pezinská </a:t>
            </a:r>
            <a:r>
              <a:rPr lang="sk-SK" dirty="0"/>
              <a:t>skládka - tehelňa, íly a piesky</a:t>
            </a:r>
          </a:p>
          <a:p>
            <a:r>
              <a:rPr lang="sk-SK" dirty="0"/>
              <a:t>zuby </a:t>
            </a:r>
            <a:br>
              <a:rPr lang="sk-SK" dirty="0"/>
            </a:br>
            <a:r>
              <a:rPr lang="sk-SK" dirty="0"/>
              <a:t>hlodavcov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5760720" cy="4431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726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www.paleolocalities.com/files/images/versions/large/3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788024" cy="3068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Rohožník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teplé tropické až subtropické more</a:t>
            </a:r>
          </a:p>
          <a:p>
            <a:r>
              <a:rPr lang="sk-SK" dirty="0" smtClean="0"/>
              <a:t>ílový </a:t>
            </a:r>
            <a:r>
              <a:rPr lang="sk-SK" dirty="0"/>
              <a:t>kameňolom</a:t>
            </a:r>
          </a:p>
          <a:p>
            <a:r>
              <a:rPr lang="sk-SK" dirty="0" err="1"/>
              <a:t>dierkavce</a:t>
            </a:r>
            <a:r>
              <a:rPr lang="sk-SK" dirty="0"/>
              <a:t>, </a:t>
            </a:r>
            <a:r>
              <a:rPr lang="sk-SK" dirty="0" err="1"/>
              <a:t>machovky</a:t>
            </a:r>
            <a:r>
              <a:rPr lang="sk-SK" dirty="0"/>
              <a:t>, hubky, </a:t>
            </a:r>
            <a:r>
              <a:rPr lang="sk-SK" dirty="0" err="1"/>
              <a:t>ramenonožce</a:t>
            </a:r>
            <a:r>
              <a:rPr lang="sk-SK" dirty="0"/>
              <a:t>, </a:t>
            </a:r>
            <a:r>
              <a:rPr lang="sk-SK" dirty="0" err="1"/>
              <a:t>koralovce</a:t>
            </a:r>
            <a:r>
              <a:rPr lang="sk-SK" dirty="0"/>
              <a:t>, lastúrniky, ulitníky, </a:t>
            </a:r>
            <a:r>
              <a:rPr lang="sk-SK" dirty="0" err="1"/>
              <a:t>klovitovce</a:t>
            </a:r>
            <a:r>
              <a:rPr lang="sk-SK" dirty="0"/>
              <a:t>, chitóny, </a:t>
            </a:r>
            <a:r>
              <a:rPr lang="sk-SK" dirty="0" err="1"/>
              <a:t>mnohoštetinavce</a:t>
            </a:r>
            <a:r>
              <a:rPr lang="sk-SK" dirty="0"/>
              <a:t>, ježovky, hviezdovky, </a:t>
            </a:r>
            <a:r>
              <a:rPr lang="sk-SK" dirty="0" smtClean="0"/>
              <a:t>raky </a:t>
            </a:r>
            <a:endParaRPr lang="sk-SK" dirty="0"/>
          </a:p>
          <a:p>
            <a:r>
              <a:rPr lang="sk-SK" dirty="0"/>
              <a:t>žraloky, raje, ryby, veľryby, delfín</a:t>
            </a:r>
          </a:p>
          <a:p>
            <a:r>
              <a:rPr lang="sk-SK" dirty="0"/>
              <a:t>riasy, drevo, listy, šišky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65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paleolocalities.com/files/images/versions/large/3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74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3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13035"/>
            <a:ext cx="3779912" cy="378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3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84583"/>
            <a:ext cx="4139952" cy="3173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3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ttp://www.paleolocalities.com/files/images/versions/large/2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552734" cy="479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http://www.paleolocalities.com/files/images/versions/large/2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967545" y="2173423"/>
            <a:ext cx="3717031" cy="5652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Močiar – Štiavnické </a:t>
            </a:r>
            <a:r>
              <a:rPr lang="sk-SK" b="1" dirty="0" smtClean="0"/>
              <a:t>vrchy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teplé </a:t>
            </a:r>
            <a:r>
              <a:rPr lang="sk-SK" dirty="0" smtClean="0"/>
              <a:t>jazero v lesoch</a:t>
            </a:r>
            <a:endParaRPr lang="sk-SK" dirty="0"/>
          </a:p>
          <a:p>
            <a:r>
              <a:rPr lang="sk-SK" dirty="0" smtClean="0"/>
              <a:t>odtlačky </a:t>
            </a:r>
            <a:r>
              <a:rPr lang="sk-SK" dirty="0"/>
              <a:t>listov a </a:t>
            </a:r>
            <a:r>
              <a:rPr lang="sk-SK" dirty="0" smtClean="0"/>
              <a:t>konárikov</a:t>
            </a:r>
          </a:p>
          <a:p>
            <a:r>
              <a:rPr lang="sk-SK" dirty="0" smtClean="0"/>
              <a:t>dub</a:t>
            </a:r>
            <a:r>
              <a:rPr lang="sk-SK" dirty="0"/>
              <a:t>, gaštan, javor, hrab, </a:t>
            </a:r>
            <a:r>
              <a:rPr lang="sk-SK" dirty="0" smtClean="0"/>
              <a:t>magnólia...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78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ŠTVRTOHORY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Zaľadnenie severnej časti územia</a:t>
            </a:r>
          </a:p>
          <a:p>
            <a:r>
              <a:rPr lang="sk-SK" dirty="0" smtClean="0"/>
              <a:t>Zvyšok Slovenska – chladná step a tundra</a:t>
            </a:r>
          </a:p>
          <a:p>
            <a:r>
              <a:rPr lang="sk-SK" dirty="0" smtClean="0"/>
              <a:t>Horské ľadovce, zamrznutá pôda</a:t>
            </a:r>
            <a:endParaRPr lang="sk-SK" dirty="0"/>
          </a:p>
        </p:txBody>
      </p:sp>
      <p:pic>
        <p:nvPicPr>
          <p:cNvPr id="5122" name="Picture 2" descr="Image result for doba ľadová na slovens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83450"/>
            <a:ext cx="7599141" cy="36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Dreveník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12648" y="1268760"/>
            <a:ext cx="8153400" cy="4827240"/>
          </a:xfrm>
        </p:spPr>
        <p:txBody>
          <a:bodyPr/>
          <a:lstStyle/>
          <a:p>
            <a:r>
              <a:rPr lang="sk-SK" dirty="0" smtClean="0"/>
              <a:t>aktívny </a:t>
            </a:r>
            <a:r>
              <a:rPr lang="sk-SK" dirty="0"/>
              <a:t>lom na travertín. </a:t>
            </a:r>
          </a:p>
          <a:p>
            <a:r>
              <a:rPr lang="sk-SK" dirty="0"/>
              <a:t>fosílie rastlín a živočíchov - odtlačky, </a:t>
            </a:r>
            <a:r>
              <a:rPr lang="sk-SK" dirty="0" smtClean="0"/>
              <a:t>kosti</a:t>
            </a:r>
          </a:p>
          <a:p>
            <a:r>
              <a:rPr lang="sk-SK" dirty="0" smtClean="0"/>
              <a:t>skamenené </a:t>
            </a:r>
            <a:r>
              <a:rPr lang="sk-SK" dirty="0"/>
              <a:t>vajíčko </a:t>
            </a:r>
            <a:r>
              <a:rPr lang="sk-SK" dirty="0" err="1" smtClean="0"/>
              <a:t>kulíka</a:t>
            </a:r>
            <a:r>
              <a:rPr lang="sk-SK" dirty="0" smtClean="0"/>
              <a:t>, </a:t>
            </a:r>
            <a:r>
              <a:rPr lang="sk-SK" dirty="0"/>
              <a:t>mastodonty a </a:t>
            </a:r>
            <a:r>
              <a:rPr lang="sk-SK" dirty="0" smtClean="0"/>
              <a:t>mamut</a:t>
            </a:r>
          </a:p>
          <a:p>
            <a:r>
              <a:rPr lang="sk-SK" dirty="0" smtClean="0"/>
              <a:t>Múzeum Spišská Nová Ves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364088" cy="356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mage result for dreveník fosí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05055"/>
            <a:ext cx="3377590" cy="25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sk-SK" b="1" dirty="0" smtClean="0"/>
              <a:t>Kostná dolina - Hajnáčka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556792"/>
            <a:ext cx="8186766" cy="2376264"/>
          </a:xfrm>
        </p:spPr>
        <p:txBody>
          <a:bodyPr>
            <a:normAutofit fontScale="40000" lnSpcReduction="20000"/>
          </a:bodyPr>
          <a:lstStyle/>
          <a:p>
            <a:r>
              <a:rPr lang="sk-SK" sz="5300" dirty="0" smtClean="0"/>
              <a:t>Okolie </a:t>
            </a:r>
            <a:r>
              <a:rPr lang="sk-SK" sz="5300" dirty="0"/>
              <a:t>jazera tvorili </a:t>
            </a:r>
            <a:r>
              <a:rPr lang="sk-SK" sz="5300" dirty="0" err="1"/>
              <a:t>bažiny</a:t>
            </a:r>
            <a:r>
              <a:rPr lang="sk-SK" sz="5300" dirty="0"/>
              <a:t>, obkolesené hustým vlhkým listnatým pralesom s potôčikmi a stojatými vodami</a:t>
            </a:r>
          </a:p>
          <a:p>
            <a:r>
              <a:rPr lang="sk-SK" sz="5300" dirty="0" smtClean="0"/>
              <a:t>Pri </a:t>
            </a:r>
            <a:r>
              <a:rPr lang="sk-SK" sz="5300" dirty="0"/>
              <a:t>mohutnej sopečnej erupcii usmrtili výpary zo sopiek živočíchy, ktoré sa prišli napiť vody. Popol ich pochoval a dokonale zabalzamoval. </a:t>
            </a:r>
          </a:p>
          <a:p>
            <a:r>
              <a:rPr lang="sk-SK" sz="5300" dirty="0"/>
              <a:t>pozostatky tapírov, mastodontov, hlodavcov, </a:t>
            </a:r>
            <a:r>
              <a:rPr lang="sk-SK" sz="5300" dirty="0" err="1"/>
              <a:t>hyenovitých</a:t>
            </a:r>
            <a:r>
              <a:rPr lang="sk-SK" sz="5300" dirty="0"/>
              <a:t> </a:t>
            </a:r>
            <a:r>
              <a:rPr lang="sk-SK" sz="5300" dirty="0" smtClean="0"/>
              <a:t>šeliem</a:t>
            </a:r>
          </a:p>
          <a:p>
            <a:r>
              <a:rPr lang="sk-SK" sz="5300" dirty="0" smtClean="0"/>
              <a:t>Múzeum v Rimavskej Sobote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19458" name="Picture 2" descr="http://www.gemerland.sk/wp-content/uploads/2016/01/muz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5" y="3533736"/>
            <a:ext cx="4449689" cy="2952976"/>
          </a:xfrm>
          <a:prstGeom prst="rect">
            <a:avLst/>
          </a:prstGeom>
          <a:noFill/>
        </p:spPr>
      </p:pic>
      <p:pic>
        <p:nvPicPr>
          <p:cNvPr id="6" name="Obrázok 5" descr="http://www.paleolocalities.com/files/images/versions/large/2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284984"/>
            <a:ext cx="4421161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Nová </a:t>
            </a:r>
            <a:r>
              <a:rPr lang="sk-SK" b="1" dirty="0" smtClean="0"/>
              <a:t>Vieska, Strekov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medzi Novými Zámkami a Štúrovom</a:t>
            </a:r>
          </a:p>
          <a:p>
            <a:r>
              <a:rPr lang="sk-SK" dirty="0" smtClean="0"/>
              <a:t>stará pieskovňa </a:t>
            </a:r>
            <a:endParaRPr lang="sk-SK" dirty="0"/>
          </a:p>
          <a:p>
            <a:r>
              <a:rPr lang="sk-SK" dirty="0"/>
              <a:t>dva druhy nosorožcov , mamut, opica </a:t>
            </a:r>
            <a:endParaRPr lang="sk-SK" dirty="0" smtClean="0"/>
          </a:p>
          <a:p>
            <a:r>
              <a:rPr lang="sk-SK" dirty="0" smtClean="0"/>
              <a:t>zvyšky nosorožcov, zuby mastodontov, mamut, južný slon, opica, parohy jeleňov, losov, roh bizóna, bobor, hyena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27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932040" cy="264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7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9746" y="3701382"/>
            <a:ext cx="2308453" cy="4067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5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paleolocalities.com/files/images/versions/large/27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29000"/>
            <a:ext cx="5184576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28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294573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ástupný symbol obsahu 6" descr="http://www.paleolocalities.com/files/images/versions/large/287.JPG"/>
          <p:cNvPicPr>
            <a:picLocks noGrp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4077072"/>
            <a:ext cx="3995936" cy="2785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3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Malé Karpaty – jaskyňa Tmavá skala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medveď </a:t>
            </a:r>
            <a:r>
              <a:rPr lang="sk-SK" dirty="0"/>
              <a:t>jaskynný - kosti a zuby </a:t>
            </a:r>
          </a:p>
          <a:p>
            <a:r>
              <a:rPr lang="sk-SK" dirty="0"/>
              <a:t>hyena, lev jaskynný, žaby, plazy, </a:t>
            </a:r>
            <a:r>
              <a:rPr lang="sk-SK" dirty="0" smtClean="0"/>
              <a:t>hlodavce, netopiere, tchor, kuna, líšky, kôň, ovca</a:t>
            </a:r>
            <a:r>
              <a:rPr lang="sk-SK" dirty="0"/>
              <a:t>, </a:t>
            </a:r>
            <a:r>
              <a:rPr lang="sk-SK" dirty="0" smtClean="0"/>
              <a:t>koza, jelene</a:t>
            </a:r>
          </a:p>
          <a:p>
            <a:r>
              <a:rPr lang="sk-SK" dirty="0" smtClean="0"/>
              <a:t>Zistili </a:t>
            </a:r>
            <a:r>
              <a:rPr lang="sk-SK" dirty="0"/>
              <a:t>sa i stopy po činnosti </a:t>
            </a:r>
            <a:r>
              <a:rPr lang="sk-SK" dirty="0" smtClean="0"/>
              <a:t>človeka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5184656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512374" cy="278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4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PRVOHORY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Staršie prvohory: </a:t>
            </a:r>
            <a:r>
              <a:rPr lang="sk-SK" dirty="0" smtClean="0"/>
              <a:t>more – žili tu </a:t>
            </a:r>
            <a:r>
              <a:rPr lang="sk-SK" dirty="0" err="1" smtClean="0"/>
              <a:t>ľaliovky</a:t>
            </a:r>
            <a:r>
              <a:rPr lang="sk-SK" dirty="0" smtClean="0"/>
              <a:t>, koraly, hlavonožce, lastúrniky, </a:t>
            </a:r>
            <a:r>
              <a:rPr lang="sk-SK" dirty="0" err="1" smtClean="0"/>
              <a:t>trilobity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z neho zostali pieskovce a ílovité bridlice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Vrásnenie </a:t>
            </a:r>
            <a:r>
              <a:rPr lang="sk-SK" dirty="0" smtClean="0"/>
              <a:t>– územie sa zdvihlo, vznikli žulové masívy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Mladšie prvohory: </a:t>
            </a:r>
            <a:r>
              <a:rPr lang="sk-SK" dirty="0" smtClean="0"/>
              <a:t>súš a púšť</a:t>
            </a:r>
          </a:p>
          <a:p>
            <a:pPr marL="0" indent="0">
              <a:buNone/>
            </a:pPr>
            <a:r>
              <a:rPr lang="sk-SK" dirty="0" smtClean="0"/>
              <a:t>Močiare: prasličky a paprade </a:t>
            </a:r>
            <a:r>
              <a:rPr lang="sk-SK" dirty="0" smtClean="0">
                <a:sym typeface="Wingdings" panose="05000000000000000000" pitchFamily="2" charset="2"/>
              </a:rPr>
              <a:t> čierne uhlie</a:t>
            </a:r>
            <a:endParaRPr lang="sk-SK" dirty="0"/>
          </a:p>
        </p:txBody>
      </p:sp>
      <p:pic>
        <p:nvPicPr>
          <p:cNvPr id="2050" name="Picture 2" descr="Image result for cambrian se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77" y="0"/>
            <a:ext cx="4369668" cy="22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www.paleolocalities.com/files/images/versions/large/26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" y="1556792"/>
            <a:ext cx="4690828" cy="32406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Bratislava - Mlynská </a:t>
            </a:r>
            <a:r>
              <a:rPr lang="sk-SK" b="1" dirty="0" smtClean="0"/>
              <a:t>dolina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4941168"/>
            <a:ext cx="4383681" cy="1584176"/>
          </a:xfrm>
        </p:spPr>
        <p:txBody>
          <a:bodyPr>
            <a:normAutofit/>
          </a:bodyPr>
          <a:lstStyle/>
          <a:p>
            <a:r>
              <a:rPr lang="sk-SK" dirty="0" smtClean="0"/>
              <a:t>Mamutie kly a kosti</a:t>
            </a:r>
          </a:p>
          <a:p>
            <a:r>
              <a:rPr lang="sk-SK" dirty="0" smtClean="0"/>
              <a:t>Zuby koňa a jeleňa</a:t>
            </a:r>
          </a:p>
        </p:txBody>
      </p:sp>
      <p:pic>
        <p:nvPicPr>
          <p:cNvPr id="5" name="Obrázok 4" descr="http://www.paleolocalities.com/files/images/versions/large/26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09" y="4077072"/>
            <a:ext cx="4436718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://www.paleolocalities.com/files/images/versions/large/26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84" y="953659"/>
            <a:ext cx="4073485" cy="30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5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Gánovce – Poprad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dirty="0"/>
              <a:t>sladkovodný vápenec </a:t>
            </a:r>
            <a:r>
              <a:rPr lang="sk-SK" dirty="0" smtClean="0"/>
              <a:t>– travertín</a:t>
            </a:r>
            <a:r>
              <a:rPr lang="sk-SK" dirty="0"/>
              <a:t> </a:t>
            </a:r>
          </a:p>
          <a:p>
            <a:r>
              <a:rPr lang="sk-SK" dirty="0" smtClean="0"/>
              <a:t>V roku 1926 sa našiel </a:t>
            </a:r>
            <a:r>
              <a:rPr lang="sk-SK" dirty="0"/>
              <a:t>výliatok mozgu neandertálca. </a:t>
            </a:r>
            <a:endParaRPr lang="sk-SK" dirty="0" smtClean="0"/>
          </a:p>
          <a:p>
            <a:r>
              <a:rPr lang="sk-SK" dirty="0" smtClean="0"/>
              <a:t>zvyšky </a:t>
            </a:r>
            <a:r>
              <a:rPr lang="sk-SK" dirty="0"/>
              <a:t>lesného slona, žeriava, </a:t>
            </a:r>
            <a:r>
              <a:rPr lang="sk-SK" dirty="0" smtClean="0"/>
              <a:t>korytnačka, </a:t>
            </a:r>
            <a:r>
              <a:rPr lang="sk-SK" dirty="0"/>
              <a:t>nosorožec, kôň, sob, </a:t>
            </a:r>
            <a:r>
              <a:rPr lang="sk-SK" dirty="0" smtClean="0"/>
              <a:t>diviak... 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smtClean="0"/>
              <a:t>"V </a:t>
            </a:r>
            <a:r>
              <a:rPr lang="sk-SK" dirty="0"/>
              <a:t>dobe, keď okolo prameňa rástli jedľové a smrekové lesy, v období, keď tu žili mamuty, kone, medvede, vlci, bobry, a ďalšie zvieratá, zahynul tu neznámy človek. O ňom samotnom nevieme holé nič: ani kto to bol, ani ako vyzeral, ani ako zomrel. V každom prípade tu našiel svoju smrť. Spadol na dno a bahnitá, minerálnymi látkami presýtená voda sa nad ním zavrela. Jeho telo sa postupne rozložilo, ale niektoré kosti odolali. V otvorenej a vyprázdnenej lebke začal narastať travertín. Presne </a:t>
            </a:r>
            <a:r>
              <a:rPr lang="sk-SK" dirty="0" err="1"/>
              <a:t>okopíroval</a:t>
            </a:r>
            <a:r>
              <a:rPr lang="sk-SK" dirty="0"/>
              <a:t> mozgovú dutinu a potom stvrdol. Človek zahynul, jeho mozog však ako skamenená myšlienka pretrval veky. Snáď sa zachovala aj časť lebky, ale objaviteľ odliatku - kamenársky majster </a:t>
            </a:r>
            <a:r>
              <a:rPr lang="sk-SK" dirty="0" smtClean="0"/>
              <a:t>- ju </a:t>
            </a:r>
            <a:r>
              <a:rPr lang="sk-SK" dirty="0"/>
              <a:t>pokladal za nezaujímavú a vyhodil ju. Len to najdôležitejšie - „skamenený mozog“ – uschoval." </a:t>
            </a:r>
          </a:p>
          <a:p>
            <a:endParaRPr lang="sk-SK" dirty="0" smtClean="0"/>
          </a:p>
          <a:p>
            <a:r>
              <a:rPr lang="sk-SK" dirty="0" smtClean="0"/>
              <a:t>Výliatok </a:t>
            </a:r>
            <a:r>
              <a:rPr lang="sk-SK" dirty="0"/>
              <a:t>je uložený v </a:t>
            </a:r>
            <a:r>
              <a:rPr lang="sk-SK" dirty="0" err="1"/>
              <a:t>Národním</a:t>
            </a:r>
            <a:r>
              <a:rPr lang="sk-SK" dirty="0"/>
              <a:t> </a:t>
            </a:r>
            <a:r>
              <a:rPr lang="sk-SK" dirty="0" err="1"/>
              <a:t>museu</a:t>
            </a:r>
            <a:r>
              <a:rPr lang="sk-SK" dirty="0"/>
              <a:t> </a:t>
            </a:r>
            <a:r>
              <a:rPr lang="sk-SK" dirty="0" err="1"/>
              <a:t>v</a:t>
            </a:r>
            <a:r>
              <a:rPr lang="sk-SK" dirty="0"/>
              <a:t> Prahe, kópia sa nachádza v múzeu v Poprade.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90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paleolocalities.com/files/images/versions/large/14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779912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3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8" y="0"/>
            <a:ext cx="5162412" cy="393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30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4039" y="3110577"/>
            <a:ext cx="2531507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5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Dobšiná, Jelšava, Vlachovo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0" y="1571612"/>
            <a:ext cx="8153400" cy="5286388"/>
          </a:xfrm>
        </p:spPr>
        <p:txBody>
          <a:bodyPr>
            <a:normAutofit/>
          </a:bodyPr>
          <a:lstStyle/>
          <a:p>
            <a:r>
              <a:rPr lang="sk-SK" dirty="0"/>
              <a:t>Najstaršie fosílne zvyšky na </a:t>
            </a:r>
            <a:r>
              <a:rPr lang="sk-SK" dirty="0" smtClean="0"/>
              <a:t>Slovensku, jediné nálezy </a:t>
            </a:r>
            <a:r>
              <a:rPr lang="sk-SK" dirty="0" err="1" smtClean="0"/>
              <a:t>triobitov</a:t>
            </a:r>
            <a:endParaRPr lang="sk-SK" dirty="0"/>
          </a:p>
          <a:p>
            <a:r>
              <a:rPr lang="sk-SK" dirty="0"/>
              <a:t>Plytké morské pobrežie a typické karbónske prasličkovo-papraďové pralesy</a:t>
            </a:r>
          </a:p>
          <a:p>
            <a:r>
              <a:rPr lang="sk-SK" dirty="0" smtClean="0"/>
              <a:t>Dnes je tu povrchovo </a:t>
            </a:r>
            <a:r>
              <a:rPr lang="sk-SK" dirty="0"/>
              <a:t>dobývané ložisko magnezitu</a:t>
            </a:r>
            <a:endParaRPr lang="sk-SK" dirty="0" smtClean="0"/>
          </a:p>
          <a:p>
            <a:r>
              <a:rPr lang="sk-SK" dirty="0" smtClean="0"/>
              <a:t>mikroskopické schránky </a:t>
            </a:r>
            <a:r>
              <a:rPr lang="sk-SK" dirty="0" err="1"/>
              <a:t>dierkavcov</a:t>
            </a:r>
            <a:r>
              <a:rPr lang="sk-SK" dirty="0"/>
              <a:t> </a:t>
            </a:r>
          </a:p>
          <a:p>
            <a:r>
              <a:rPr lang="sk-SK" dirty="0" err="1" smtClean="0"/>
              <a:t>machovky</a:t>
            </a:r>
            <a:r>
              <a:rPr lang="sk-SK" dirty="0"/>
              <a:t>, koraly, </a:t>
            </a:r>
            <a:r>
              <a:rPr lang="sk-SK" dirty="0" err="1"/>
              <a:t>ramenonožce</a:t>
            </a:r>
            <a:r>
              <a:rPr lang="sk-SK" dirty="0"/>
              <a:t>,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ľaliovky</a:t>
            </a:r>
            <a:r>
              <a:rPr lang="sk-SK" dirty="0" smtClean="0"/>
              <a:t> </a:t>
            </a:r>
            <a:r>
              <a:rPr lang="sk-SK" dirty="0"/>
              <a:t>a </a:t>
            </a:r>
            <a:r>
              <a:rPr lang="sk-SK" dirty="0" err="1" smtClean="0"/>
              <a:t>trilobity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Čierne uhlie – Zemplínske vrchy</a:t>
            </a:r>
            <a:endParaRPr lang="sk-SK" dirty="0"/>
          </a:p>
          <a:p>
            <a:endParaRPr lang="sk-SK" dirty="0"/>
          </a:p>
        </p:txBody>
      </p:sp>
      <p:pic>
        <p:nvPicPr>
          <p:cNvPr id="25602" name="Picture 2" descr="Výsledok vyhľadávania obrázkov pre dopyt foraminif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283724"/>
            <a:ext cx="3500430" cy="2574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6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ttp://www.paleolocalities.com/files/images/versions/large/2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4788024" cy="41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http://www.paleolocalities.com/files/images/versions/large/1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4" y="0"/>
            <a:ext cx="5624195" cy="417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http://www.paleolocalities.com/files/images/versions/large/22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8"/>
          <a:stretch>
            <a:fillRect/>
          </a:stretch>
        </p:blipFill>
        <p:spPr bwMode="auto">
          <a:xfrm>
            <a:off x="5623881" y="-22877"/>
            <a:ext cx="3520119" cy="308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http://www.paleolocalities.com/files/images/versions/large/337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03989" y="4140372"/>
            <a:ext cx="2420888" cy="2870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3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DRUHOHORY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Slovenské územie bolo zaplavené morom</a:t>
            </a:r>
          </a:p>
          <a:p>
            <a:r>
              <a:rPr lang="sk-SK" dirty="0" smtClean="0"/>
              <a:t>Vznikali vápence a dolomity</a:t>
            </a:r>
          </a:p>
          <a:p>
            <a:pPr marL="0" indent="0">
              <a:buNone/>
            </a:pPr>
            <a:r>
              <a:rPr lang="sk-SK" b="1" dirty="0" smtClean="0"/>
              <a:t>Alpínske vrásnenie – </a:t>
            </a:r>
            <a:r>
              <a:rPr lang="sk-SK" dirty="0" smtClean="0"/>
              <a:t>zdvihli sa nové pohoria a vznikla väčšia pevnina</a:t>
            </a:r>
          </a:p>
          <a:p>
            <a:pPr marL="0" indent="0">
              <a:buNone/>
            </a:pPr>
            <a:endParaRPr lang="sk-SK" b="1" dirty="0"/>
          </a:p>
        </p:txBody>
      </p:sp>
      <p:pic>
        <p:nvPicPr>
          <p:cNvPr id="307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248024"/>
            <a:ext cx="43148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Chtelnica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Hlboké more</a:t>
            </a:r>
          </a:p>
          <a:p>
            <a:r>
              <a:rPr lang="sk-SK" dirty="0" err="1"/>
              <a:t>Amonity</a:t>
            </a:r>
            <a:r>
              <a:rPr lang="sk-SK" dirty="0"/>
              <a:t>, </a:t>
            </a:r>
            <a:r>
              <a:rPr lang="sk-SK" dirty="0" err="1"/>
              <a:t>ľaliovky</a:t>
            </a:r>
            <a:r>
              <a:rPr lang="sk-SK" dirty="0"/>
              <a:t>, </a:t>
            </a:r>
            <a:r>
              <a:rPr lang="sk-SK" dirty="0" err="1"/>
              <a:t>belemnity</a:t>
            </a:r>
            <a:r>
              <a:rPr lang="sk-SK" dirty="0"/>
              <a:t>, hlavonožce a hubky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1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257856" y="1942943"/>
            <a:ext cx="4077071" cy="575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09" y="2924944"/>
            <a:ext cx="3399573" cy="3933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1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Litmanová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err="1"/>
              <a:t>amonity</a:t>
            </a:r>
            <a:r>
              <a:rPr lang="sk-SK" dirty="0"/>
              <a:t> a lastúrniky pokryté pyritom</a:t>
            </a:r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2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3427" y="2433078"/>
            <a:ext cx="463288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3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771800" cy="4581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8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Silická </a:t>
            </a:r>
            <a:r>
              <a:rPr lang="sk-SK" b="1" dirty="0" smtClean="0"/>
              <a:t>Brezová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š</a:t>
            </a:r>
            <a:r>
              <a:rPr lang="sk-SK" dirty="0" smtClean="0"/>
              <a:t>íre </a:t>
            </a:r>
            <a:r>
              <a:rPr lang="sk-SK" dirty="0"/>
              <a:t>more</a:t>
            </a:r>
          </a:p>
          <a:p>
            <a:r>
              <a:rPr lang="sk-SK" dirty="0"/>
              <a:t>červenkasté vápence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so </a:t>
            </a:r>
            <a:r>
              <a:rPr lang="sk-SK" dirty="0"/>
              <a:t>schránkami </a:t>
            </a:r>
            <a:r>
              <a:rPr lang="sk-SK" dirty="0" smtClean="0"/>
              <a:t>mäkkýšov </a:t>
            </a:r>
            <a:br>
              <a:rPr lang="sk-SK" dirty="0" smtClean="0"/>
            </a:br>
            <a:r>
              <a:rPr lang="sk-SK" dirty="0" smtClean="0"/>
              <a:t>a zúbky </a:t>
            </a:r>
            <a:r>
              <a:rPr lang="sk-SK" dirty="0" err="1" smtClean="0"/>
              <a:t>konodontov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 descr="http://www.paleolocalities.com/files/images/versions/large/2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29348"/>
            <a:ext cx="2987824" cy="37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ttp://www.paleolocalities.com/files/images/versions/large/2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4805" y="-140677"/>
            <a:ext cx="3129348" cy="341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http://www.paleolocalities.com/files/images/versions/large/31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" y="4221088"/>
            <a:ext cx="5597872" cy="2671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1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žný">
  <a:themeElements>
    <a:clrScheme name="Bežný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ežný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žný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138</TotalTime>
  <Words>728</Words>
  <Application>Microsoft Office PowerPoint</Application>
  <PresentationFormat>Prezentácia na obrazovke (4:3)</PresentationFormat>
  <Paragraphs>110</Paragraphs>
  <Slides>32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3" baseType="lpstr">
      <vt:lpstr>Bežný</vt:lpstr>
      <vt:lpstr>Geologická história Slovenska</vt:lpstr>
      <vt:lpstr>PRAHORY A STAROHORY</vt:lpstr>
      <vt:lpstr>PRVOHORY</vt:lpstr>
      <vt:lpstr>Dobšiná, Jelšava, Vlachovo</vt:lpstr>
      <vt:lpstr>Prezentácia programu PowerPoint</vt:lpstr>
      <vt:lpstr>DRUHOHORY</vt:lpstr>
      <vt:lpstr>Chtelnica</vt:lpstr>
      <vt:lpstr>Litmanová</vt:lpstr>
      <vt:lpstr>Silická Brezová</vt:lpstr>
      <vt:lpstr>Vysoké Tatry – Tichá dolina</vt:lpstr>
      <vt:lpstr>Prezentácia programu PowerPoint</vt:lpstr>
      <vt:lpstr>Jarabina</vt:lpstr>
      <vt:lpstr>Belianske Tatry</vt:lpstr>
      <vt:lpstr>TREŤOHORY</vt:lpstr>
      <vt:lpstr>Mních - Ružomberok </vt:lpstr>
      <vt:lpstr>Devínska Nová Ves – Sandberg  </vt:lpstr>
      <vt:lpstr>Devínska Nová Ves – Štokeravská vápenka</vt:lpstr>
      <vt:lpstr>Prezentácia programu PowerPoint</vt:lpstr>
      <vt:lpstr>Cerová-Lieskové</vt:lpstr>
      <vt:lpstr>Pezinok</vt:lpstr>
      <vt:lpstr>Rohožník </vt:lpstr>
      <vt:lpstr>Prezentácia programu PowerPoint</vt:lpstr>
      <vt:lpstr>Močiar – Štiavnické vrchy</vt:lpstr>
      <vt:lpstr>ŠTVRTOHORY</vt:lpstr>
      <vt:lpstr>Dreveník</vt:lpstr>
      <vt:lpstr>Kostná dolina - Hajnáčka</vt:lpstr>
      <vt:lpstr>Nová Vieska, Strekov</vt:lpstr>
      <vt:lpstr>Prezentácia programu PowerPoint</vt:lpstr>
      <vt:lpstr>Malé Karpaty – jaskyňa Tmavá skala</vt:lpstr>
      <vt:lpstr>Bratislava - Mlynská dolina</vt:lpstr>
      <vt:lpstr>Gánovce – Poprad 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Geologická história Slovenska</dc:title>
  <dc:creator>Katka Radvanská</dc:creator>
  <cp:lastModifiedBy>Katka Radvanská</cp:lastModifiedBy>
  <cp:revision>41</cp:revision>
  <dcterms:created xsi:type="dcterms:W3CDTF">2018-03-13T22:25:56Z</dcterms:created>
  <dcterms:modified xsi:type="dcterms:W3CDTF">2019-10-24T21:55:36Z</dcterms:modified>
</cp:coreProperties>
</file>